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9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6858000" type="screen4x3"/>
  <p:notesSz cx="67945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TxStyle/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8122"/>
    <p:restoredTop sz="98366"/>
  </p:normalViewPr>
  <p:slideViewPr>
    <p:cSldViewPr>
      <p:cViewPr varScale="1">
        <p:scale>
          <a:sx n="100" d="100"/>
          <a:sy n="100" d="100"/>
        </p:scale>
        <p:origin x="-108" y="-882"/>
      </p:cViewPr>
      <p:guideLst>
        <p:guide orient="horz" pos="2158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-3132" y="-114"/>
      </p:cViewPr>
      <p:guideLst>
        <p:guide orient="horz" pos="3116"/>
        <p:guide pos="2136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1.xml"  /><Relationship Id="rId40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1"/>
            <a:ext cx="2944284" cy="495300"/>
          </a:xfrm>
          <a:prstGeom prst="rect">
            <a:avLst/>
          </a:prstGeom>
        </p:spPr>
        <p:txBody>
          <a:bodyPr vert="horz" lIns="95413" tIns="47707" rIns="95413" bIns="47707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44" y="1"/>
            <a:ext cx="2944284" cy="495300"/>
          </a:xfrm>
          <a:prstGeom prst="rect">
            <a:avLst/>
          </a:prstGeom>
        </p:spPr>
        <p:txBody>
          <a:bodyPr vert="horz" lIns="95413" tIns="47707" rIns="95413" bIns="47707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smtClean="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6B1E0F00-E978-49FF-A945-8011A6A557EF}" type="datetime1">
              <a:rPr lang="ko-KR" altLang="en-US"/>
              <a:pPr>
                <a:defRPr lang="ko-KR"/>
              </a:pPr>
              <a:t>2021-01-08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44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smtClean="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091B0973-71BE-400C-BA80-C51BDDEC9F11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1"/>
            <a:ext cx="2944284" cy="495300"/>
          </a:xfrm>
          <a:prstGeom prst="rect">
            <a:avLst/>
          </a:prstGeom>
        </p:spPr>
        <p:txBody>
          <a:bodyPr vert="horz" lIns="95413" tIns="47707" rIns="95413" bIns="47707"/>
          <a:lstStyle>
            <a:lvl1pPr algn="l">
              <a:defRPr sz="1300"/>
            </a:lvl1pPr>
          </a:lstStyle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4" y="1"/>
            <a:ext cx="2944284" cy="495300"/>
          </a:xfrm>
          <a:prstGeom prst="rect">
            <a:avLst/>
          </a:prstGeom>
        </p:spPr>
        <p:txBody>
          <a:bodyPr vert="horz" lIns="95413" tIns="47707" rIns="95413" bIns="47707"/>
          <a:lstStyle>
            <a:lvl1pPr algn="r">
              <a:defRPr sz="1300"/>
            </a:lvl1pPr>
          </a:lstStyle>
          <a:p>
            <a:pPr lvl="0">
              <a:defRPr lang="ko-KR"/>
            </a:pPr>
            <a:fld id="{072AF571-08F0-4B69-92BC-D94C59116658}" type="datetime1">
              <a:rPr lang="ko-KR" altLang="en-US"/>
              <a:pPr lvl="0">
                <a:defRPr lang="ko-KR"/>
              </a:pPr>
              <a:t>2021-01-08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20750" y="741363"/>
            <a:ext cx="4953000" cy="3716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13" tIns="47707" rIns="95413" bIns="47707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1" y="4705351"/>
            <a:ext cx="5435600" cy="4457700"/>
          </a:xfrm>
          <a:prstGeom prst="rect">
            <a:avLst/>
          </a:prstGeom>
        </p:spPr>
        <p:txBody>
          <a:bodyPr vert="horz" lIns="95413" tIns="47707" rIns="95413" bIns="47707">
            <a:normAutofit/>
          </a:bodyPr>
          <a:lstStyle/>
          <a:p>
            <a:pPr lvl="0">
              <a:defRPr lang="ko-KR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anchor="b"/>
          <a:lstStyle>
            <a:lvl1pPr algn="l">
              <a:defRPr sz="1300"/>
            </a:lvl1pPr>
          </a:lstStyle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4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anchor="b"/>
          <a:lstStyle>
            <a:lvl1pPr algn="r">
              <a:defRPr sz="1300"/>
            </a:lvl1pPr>
          </a:lstStyle>
          <a:p>
            <a:pPr lvl="0">
              <a:defRPr lang="ko-KR"/>
            </a:pPr>
            <a:fld id="{3EA0E0AE-3088-433E-90E0-B933F4D72EE0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3EA0E0AE-3088-433E-90E0-B933F4D72EE0}" type="slidenum">
              <a:rPr lang="en-US" altLang="en-US"/>
              <a:pPr lvl="0">
                <a:defRPr lang="ko-KR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3EA0E0AE-3088-433E-90E0-B933F4D72EE0}" type="slidenum">
              <a:rPr lang="en-US" altLang="en-US"/>
              <a:pPr lvl="0">
                <a:defRPr lang="ko-KR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3EA0E0AE-3088-433E-90E0-B933F4D72EE0}" type="slidenum">
              <a:rPr lang="en-US" altLang="en-US"/>
              <a:pPr lvl="0">
                <a:defRPr lang="ko-KR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3EA0E0AE-3088-433E-90E0-B933F4D72EE0}" type="slidenum">
              <a:rPr lang="en-US" altLang="en-US"/>
              <a:pPr lvl="0">
                <a:defRPr lang="ko-KR"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3EA0E0AE-3088-433E-90E0-B933F4D72EE0}" type="slidenum">
              <a:rPr lang="en-US" altLang="en-US"/>
              <a:pPr lvl="0">
                <a:defRPr lang="ko-KR"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74836" y="1617663"/>
            <a:ext cx="773723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6769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33504" name="Line 32"/>
          <p:cNvSpPr>
            <a:spLocks noChangeShapeType="1"/>
          </p:cNvSpPr>
          <p:nvPr userDrawn="1"/>
        </p:nvSpPr>
        <p:spPr bwMode="auto">
          <a:xfrm>
            <a:off x="657958" y="822325"/>
            <a:ext cx="7735765" cy="0"/>
          </a:xfrm>
          <a:prstGeom prst="line">
            <a:avLst/>
          </a:prstGeom>
          <a:noFill/>
          <a:ln w="57150" cmpd="thinThick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3506" name="Line 34"/>
          <p:cNvSpPr>
            <a:spLocks noChangeShapeType="1"/>
          </p:cNvSpPr>
          <p:nvPr userDrawn="1"/>
        </p:nvSpPr>
        <p:spPr bwMode="auto">
          <a:xfrm>
            <a:off x="775190" y="6172200"/>
            <a:ext cx="7454411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33507" name="Line 35"/>
          <p:cNvSpPr>
            <a:spLocks noChangeShapeType="1"/>
          </p:cNvSpPr>
          <p:nvPr userDrawn="1"/>
        </p:nvSpPr>
        <p:spPr bwMode="auto">
          <a:xfrm>
            <a:off x="633047" y="6172200"/>
            <a:ext cx="7735766" cy="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423001-7C0E-43E2-93E2-34F20901BC9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64288" y="1268760"/>
            <a:ext cx="1812681" cy="497805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1340769"/>
            <a:ext cx="7092280" cy="4906044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37C792-3594-4793-B6C3-2777BE77797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04664"/>
            <a:ext cx="889248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>
            <a:lvl1pPr>
              <a:defRPr/>
            </a:lvl1pPr>
          </a:lstStyle>
          <a:p>
            <a:fld id="{E2CC2E00-161D-4D3E-AA23-9798D3A813AB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484785"/>
            <a:ext cx="7772400" cy="86409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35696" y="3501008"/>
            <a:ext cx="561216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E2B77D-010C-47A2-9099-BC94F3D60E2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1141413"/>
            <a:ext cx="4180008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0198" y="1141413"/>
            <a:ext cx="4392282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89F58C6-EAA9-4AC7-B459-1CE3DD9F5AF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2008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4040066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16832"/>
            <a:ext cx="4040066" cy="42093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1" y="1196752"/>
            <a:ext cx="4041531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1" y="1916832"/>
            <a:ext cx="4041531" cy="42093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9ABC37-09CF-4A35-BC34-83E1FE89046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74942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B1DD13-243D-466B-BF56-0DD06E903CF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83CFD9-5948-4A0B-9C8D-C1260A8FCED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3008435" cy="14401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1196752"/>
            <a:ext cx="5111262" cy="49294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2636912"/>
            <a:ext cx="3008435" cy="34892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9D28ED-5E0C-4F8B-B731-71575C3C707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55576" y="1196751"/>
            <a:ext cx="792088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EDA4CB2-0D3C-4E46-9D4B-59DC0B81279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404664"/>
            <a:ext cx="871296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124744"/>
            <a:ext cx="871296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57246" y="6273800"/>
            <a:ext cx="175992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kumimoji="0" sz="1400">
                <a:latin typeface="+mn-lt"/>
                <a:ea typeface="+mn-ea"/>
              </a:defRPr>
            </a:lvl1pPr>
          </a:lstStyle>
          <a:p>
            <a:fld id="{BDC23619-9EB8-4309-9CDD-0E921EEC307C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62" name="Line 38"/>
          <p:cNvSpPr>
            <a:spLocks noChangeShapeType="1"/>
          </p:cNvSpPr>
          <p:nvPr userDrawn="1"/>
        </p:nvSpPr>
        <p:spPr bwMode="auto">
          <a:xfrm flipV="1">
            <a:off x="107504" y="1052735"/>
            <a:ext cx="8892479" cy="1"/>
          </a:xfrm>
          <a:prstGeom prst="line">
            <a:avLst/>
          </a:prstGeom>
          <a:noFill/>
          <a:ln w="57150" cmpd="thinThick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69" name="Line 45"/>
          <p:cNvSpPr>
            <a:spLocks noChangeShapeType="1"/>
          </p:cNvSpPr>
          <p:nvPr userDrawn="1"/>
        </p:nvSpPr>
        <p:spPr bwMode="auto">
          <a:xfrm flipV="1">
            <a:off x="107504" y="6361285"/>
            <a:ext cx="8836962" cy="20043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wipe dir="r"/>
  </p:transition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q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bmp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bmp"  /><Relationship Id="rId3" Type="http://schemas.openxmlformats.org/officeDocument/2006/relationships/image" Target="../media/image13.bmp"  /><Relationship Id="rId4" Type="http://schemas.openxmlformats.org/officeDocument/2006/relationships/image" Target="../media/image14.bmp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bm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www.rodemeng.com/" TargetMode="External" /><Relationship Id="rId3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611560" y="980728"/>
            <a:ext cx="5960704" cy="80519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/>
          <p:cNvSpPr>
            <a:spLocks noGrp="1"/>
          </p:cNvSpPr>
          <p:nvPr>
            <p:ph type="ctrTitle"/>
          </p:nvPr>
        </p:nvSpPr>
        <p:spPr>
          <a:xfrm>
            <a:off x="467544" y="1772817"/>
            <a:ext cx="8208911" cy="1152128"/>
          </a:xfrm>
        </p:spPr>
        <p:txBody>
          <a:bodyPr/>
          <a:lstStyle/>
          <a:p>
            <a:pPr algn="ctr" latinLnBrk="0"/>
            <a:r>
              <a:rPr lang="ko-KR" altLang="en-US" sz="2800" dirty="0" smtClean="0"/>
              <a:t>노</a:t>
            </a:r>
            <a:r>
              <a:rPr lang="ko-KR" altLang="en-US" sz="2800" dirty="0"/>
              <a:t>후</a:t>
            </a:r>
          </a:p>
        </p:txBody>
      </p:sp>
      <p:sp>
        <p:nvSpPr>
          <p:cNvPr id="17" name="부제목 2"/>
          <p:cNvSpPr>
            <a:spLocks noGrp="1"/>
          </p:cNvSpPr>
          <p:nvPr>
            <p:ph type="subTitle" idx="1"/>
          </p:nvPr>
        </p:nvSpPr>
        <p:spPr>
          <a:xfrm>
            <a:off x="1979712" y="4791093"/>
            <a:ext cx="5592684" cy="1281113"/>
          </a:xfrm>
        </p:spPr>
        <p:txBody>
          <a:bodyPr/>
          <a:lstStyle/>
          <a:p>
            <a:pPr algn="l"/>
            <a:r>
              <a:rPr lang="ko-KR" altLang="en-US" sz="2400" dirty="0"/>
              <a:t>발 표 일  </a:t>
            </a:r>
            <a:r>
              <a:rPr lang="en-US" altLang="ko-KR" sz="2400" dirty="0"/>
              <a:t>: </a:t>
            </a:r>
            <a:r>
              <a:rPr lang="en-US" altLang="ko-KR" sz="2400" dirty="0" smtClean="0"/>
              <a:t>2021.01.13</a:t>
            </a:r>
            <a:endParaRPr lang="en-US" altLang="ko-KR" sz="2400" dirty="0"/>
          </a:p>
          <a:p>
            <a:pPr algn="l"/>
            <a:r>
              <a:rPr lang="ko-KR" altLang="en-US" sz="2400" dirty="0"/>
              <a:t>발 표 자  </a:t>
            </a:r>
            <a:r>
              <a:rPr lang="en-US" altLang="ko-KR" sz="2400" dirty="0"/>
              <a:t>: (</a:t>
            </a:r>
            <a:r>
              <a:rPr lang="ko-KR" altLang="en-US" sz="2400" dirty="0"/>
              <a:t>주</a:t>
            </a:r>
            <a:r>
              <a:rPr lang="en-US" altLang="ko-KR" sz="2400" dirty="0"/>
              <a:t>)</a:t>
            </a:r>
            <a:r>
              <a:rPr lang="ko-KR" altLang="en-US" sz="2400" dirty="0" err="1"/>
              <a:t>로뎀기술</a:t>
            </a:r>
            <a:r>
              <a:rPr lang="ko-KR" altLang="en-US" sz="2400" dirty="0"/>
              <a:t> 류환규 </a:t>
            </a:r>
            <a:r>
              <a:rPr lang="ko-KR" altLang="en-US" sz="1400" dirty="0"/>
              <a:t>대표</a:t>
            </a:r>
            <a:endParaRPr lang="en-US" altLang="ko-KR" sz="2400" dirty="0"/>
          </a:p>
          <a:p>
            <a:pPr algn="l"/>
            <a:r>
              <a:rPr lang="ko-KR" altLang="en-US" sz="2400" dirty="0"/>
              <a:t>지도교수 </a:t>
            </a:r>
            <a:r>
              <a:rPr lang="en-US" altLang="ko-KR" sz="2400" dirty="0"/>
              <a:t>: </a:t>
            </a:r>
            <a:r>
              <a:rPr lang="ko-KR" altLang="en-US" sz="2400" dirty="0" smtClean="0"/>
              <a:t>류광</a:t>
            </a:r>
            <a:r>
              <a:rPr lang="ko-KR" altLang="en-US" sz="2400" dirty="0"/>
              <a:t>기</a:t>
            </a:r>
            <a:r>
              <a:rPr lang="ko-KR" altLang="en-US" sz="1400" dirty="0" smtClean="0"/>
              <a:t>교수</a:t>
            </a:r>
            <a:endParaRPr lang="en-US" altLang="ko-KR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14348" y="1124744"/>
            <a:ext cx="585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2020</a:t>
            </a:r>
            <a:r>
              <a:rPr lang="ko-KR" altLang="en-US" sz="1600" b="1" dirty="0" smtClean="0"/>
              <a:t>년</a:t>
            </a:r>
            <a:endParaRPr lang="ko-KR" altLang="en-US" sz="1600" b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808" y="2996952"/>
            <a:ext cx="3119446" cy="188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</a:t>
            </a:r>
            <a:r>
              <a:rPr lang="ko-KR" altLang="en-US" dirty="0" smtClean="0"/>
              <a:t>결과</a:t>
            </a:r>
            <a:r>
              <a:rPr lang="en-US" altLang="ko-KR" dirty="0" smtClean="0">
                <a:sym typeface="Wingdings" pitchFamily="2" charset="2"/>
              </a:rPr>
              <a:t> </a:t>
            </a:r>
            <a:r>
              <a:rPr lang="ko-KR" altLang="en-US" dirty="0" smtClean="0">
                <a:sym typeface="Wingdings" pitchFamily="2" charset="2"/>
              </a:rPr>
              <a:t>류환규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7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하드웨어 설계 및 제작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07256"/>
      </p:ext>
    </p:extLst>
  </p:cSld>
  <p:clrMapOvr>
    <a:masterClrMapping/>
  </p:clrMapOvr>
  <p:transition>
    <p:wipe dir="r"/>
  </p:transition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박동민 </a:t>
            </a:r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6690" lnSpcReduction="0"/>
          </a:bodyPr>
          <a:lstStyle/>
          <a:p>
            <a:pPr lvl="0">
              <a:lnSpc>
                <a:spcPct val="90000"/>
              </a:lnSpc>
              <a:defRPr lang="ko-KR" altLang="en-US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1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r>
              <a:rPr lang="ko-KR" altLang="en-US" b="0" i="0">
                <a:solidFill>
                  <a:schemeClr val="tx1"/>
                </a:solidFill>
                <a:latin typeface="HY견고딕"/>
                <a:ea typeface="HY견고딕"/>
              </a:rPr>
              <a:t>펌웨어 대한 알고리즘 기능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27576" y="2060848"/>
            <a:ext cx="4915928" cy="345638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 lang="ko-KR" altLang="en-US"/>
            </a:pPr>
            <a:endParaRPr lang="ko-KR" altLang="en-US" sz="1400"/>
          </a:p>
          <a:p>
            <a:pPr lvl="0">
              <a:defRPr lang="ko-KR" altLang="en-US"/>
            </a:pPr>
            <a:endParaRPr lang="ko-KR" altLang="en-US" sz="1400"/>
          </a:p>
        </p:txBody>
      </p:sp>
      <p:pic>
        <p:nvPicPr>
          <p:cNvPr id="22536" name="Picture 225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6997" y="2064188"/>
            <a:ext cx="4875063" cy="3453044"/>
          </a:xfrm>
          <a:prstGeom prst="rect">
            <a:avLst/>
          </a:prstGeom>
        </p:spPr>
      </p:pic>
      <p:pic>
        <p:nvPicPr>
          <p:cNvPr id="22537" name="Picture 225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1419" y="1772816"/>
            <a:ext cx="2867025" cy="43624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wipe dir="r"/>
  </p:transition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박동민 </a:t>
            </a:r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6690" lnSpcReduction="0"/>
          </a:bodyPr>
          <a:lstStyle/>
          <a:p>
            <a:pPr lvl="0">
              <a:lnSpc>
                <a:spcPct val="90000"/>
              </a:lnSpc>
              <a:defRPr lang="ko-KR" altLang="en-US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2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r>
              <a:rPr lang="ko-KR" altLang="en-US" b="0" i="0">
                <a:solidFill>
                  <a:schemeClr val="tx1"/>
                </a:solidFill>
                <a:latin typeface="HY견고딕"/>
                <a:ea typeface="HY견고딕"/>
              </a:rPr>
              <a:t>시리얼 플로터 확인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27576" y="2060848"/>
            <a:ext cx="4915928" cy="345638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 lang="ko-KR" altLang="en-US"/>
            </a:pPr>
            <a:endParaRPr lang="ko-KR" altLang="en-US" sz="1400"/>
          </a:p>
          <a:p>
            <a:pPr lvl="0">
              <a:defRPr lang="ko-KR" altLang="en-US"/>
            </a:pPr>
            <a:endParaRPr lang="ko-KR" altLang="en-US" sz="1400"/>
          </a:p>
        </p:txBody>
      </p:sp>
      <p:pic>
        <p:nvPicPr>
          <p:cNvPr id="22531" name="Picture 225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520" y="2096852"/>
            <a:ext cx="4860540" cy="3348372"/>
          </a:xfrm>
          <a:prstGeom prst="rect">
            <a:avLst/>
          </a:prstGeom>
        </p:spPr>
      </p:pic>
      <p:sp>
        <p:nvSpPr>
          <p:cNvPr id="22532" name="TextBox 22531"/>
          <p:cNvSpPr txBox="1"/>
          <p:nvPr/>
        </p:nvSpPr>
        <p:spPr>
          <a:xfrm>
            <a:off x="5508104" y="2564904"/>
            <a:ext cx="3096344" cy="612068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※ 시리얼 플로터를 통해 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소리의 파형과 패턴 확인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2533" name="TextBox 22532"/>
          <p:cNvSpPr txBox="1"/>
          <p:nvPr/>
        </p:nvSpPr>
        <p:spPr>
          <a:xfrm>
            <a:off x="5508104" y="3429000"/>
            <a:ext cx="3096344" cy="612068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※ 소리 근원지와 거리에 따라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파형과 패턴 변화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wipe dir="r"/>
  </p:transition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박동민 </a:t>
            </a:r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6690" lnSpcReduction="0"/>
          </a:bodyPr>
          <a:lstStyle/>
          <a:p>
            <a:pPr lvl="0">
              <a:lnSpc>
                <a:spcPct val="90000"/>
              </a:lnSpc>
              <a:defRPr lang="ko-KR" altLang="en-US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3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r>
              <a:rPr lang="ko-KR" altLang="en-US" b="0" i="0">
                <a:solidFill>
                  <a:schemeClr val="tx1"/>
                </a:solidFill>
                <a:latin typeface="HY견고딕"/>
                <a:ea typeface="HY견고딕"/>
              </a:rPr>
              <a:t>소리 값 엑셀 파일에 저장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27576" y="2060848"/>
            <a:ext cx="4915928" cy="345638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 lang="ko-KR" altLang="en-US"/>
            </a:pPr>
            <a:endParaRPr lang="ko-KR" altLang="en-US" sz="1400"/>
          </a:p>
          <a:p>
            <a:pPr lvl="0">
              <a:defRPr lang="ko-KR" altLang="en-US"/>
            </a:pPr>
            <a:endParaRPr lang="ko-KR" altLang="en-US" sz="1400"/>
          </a:p>
        </p:txBody>
      </p:sp>
      <p:sp>
        <p:nvSpPr>
          <p:cNvPr id="22532" name="TextBox 22531"/>
          <p:cNvSpPr txBox="1"/>
          <p:nvPr/>
        </p:nvSpPr>
        <p:spPr>
          <a:xfrm>
            <a:off x="5508103" y="2600908"/>
            <a:ext cx="3096344" cy="82809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※ 시리얼 플로터를 통해 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확인한 파형을 엑셀 파일에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수치로 나타내어 저장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2533" name="TextBox 22532"/>
          <p:cNvSpPr txBox="1"/>
          <p:nvPr/>
        </p:nvSpPr>
        <p:spPr>
          <a:xfrm>
            <a:off x="5508104" y="3717032"/>
            <a:ext cx="3096344" cy="82809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※ 총 6번 측정하여 기록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pic>
        <p:nvPicPr>
          <p:cNvPr id="22534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52079" y="2132856"/>
            <a:ext cx="4859980" cy="331236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wipe dir="r"/>
  </p:transition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0" name=""/>
          <p:cNvPicPr/>
          <p:nvPr/>
        </p:nvPicPr>
        <p:blipFill rotWithShape="1">
          <a:blip r:embed="rId2">
            <a:lum/>
          </a:blip>
          <a:srcRect l="41340"/>
          <a:stretch>
            <a:fillRect/>
          </a:stretch>
        </p:blipFill>
        <p:spPr>
          <a:xfrm>
            <a:off x="6012500" y="2888940"/>
            <a:ext cx="3060000" cy="3240000"/>
          </a:xfrm>
          <a:prstGeom prst="rect">
            <a:avLst/>
          </a:prstGeom>
        </p:spPr>
      </p:pic>
      <p:pic>
        <p:nvPicPr>
          <p:cNvPr id="22539" name=""/>
          <p:cNvPicPr/>
          <p:nvPr/>
        </p:nvPicPr>
        <p:blipFill rotWithShape="1">
          <a:blip r:embed="rId3">
            <a:lum/>
          </a:blip>
          <a:srcRect l="41340"/>
          <a:stretch>
            <a:fillRect/>
          </a:stretch>
        </p:blipFill>
        <p:spPr>
          <a:xfrm>
            <a:off x="2988000" y="2889300"/>
            <a:ext cx="3060000" cy="3240000"/>
          </a:xfrm>
          <a:prstGeom prst="rect">
            <a:avLst/>
          </a:prstGeom>
        </p:spPr>
      </p:pic>
      <p:pic>
        <p:nvPicPr>
          <p:cNvPr id="22538" name=""/>
          <p:cNvPicPr/>
          <p:nvPr/>
        </p:nvPicPr>
        <p:blipFill rotWithShape="1">
          <a:blip r:embed="rId4">
            <a:lum/>
          </a:blip>
          <a:srcRect l="40660"/>
          <a:stretch>
            <a:fillRect/>
          </a:stretch>
        </p:blipFill>
        <p:spPr>
          <a:xfrm>
            <a:off x="35496" y="2888940"/>
            <a:ext cx="3060000" cy="324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박동민 </a:t>
            </a:r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6690" lnSpcReduction="0"/>
          </a:bodyPr>
          <a:lstStyle/>
          <a:p>
            <a:pPr lvl="0">
              <a:lnSpc>
                <a:spcPct val="90000"/>
              </a:lnSpc>
              <a:defRPr lang="ko-KR" altLang="en-US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4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r>
              <a:rPr lang="ko-KR" altLang="en-US" b="0" i="0">
                <a:solidFill>
                  <a:schemeClr val="tx1"/>
                </a:solidFill>
                <a:latin typeface="HY견고딕"/>
                <a:ea typeface="HY견고딕"/>
              </a:rPr>
              <a:t>소리 값 그래프화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34" name="TextBox 22533"/>
          <p:cNvSpPr txBox="1"/>
          <p:nvPr/>
        </p:nvSpPr>
        <p:spPr>
          <a:xfrm>
            <a:off x="215516" y="1736812"/>
            <a:ext cx="4932548" cy="324036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※ 엑셀 파일에 저장된 값을 보기 쉽도록 그래프화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2535" name="TextBox 22534"/>
          <p:cNvSpPr txBox="1"/>
          <p:nvPr/>
        </p:nvSpPr>
        <p:spPr>
          <a:xfrm>
            <a:off x="791579" y="2348880"/>
            <a:ext cx="1656184" cy="324036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※ 1, 2차 소리 측정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2536" name="TextBox 22535"/>
          <p:cNvSpPr txBox="1"/>
          <p:nvPr/>
        </p:nvSpPr>
        <p:spPr>
          <a:xfrm>
            <a:off x="3743908" y="2348880"/>
            <a:ext cx="1656184" cy="324036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※ 3, 4차 소리 측정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2537" name="TextBox 22536"/>
          <p:cNvSpPr txBox="1"/>
          <p:nvPr/>
        </p:nvSpPr>
        <p:spPr>
          <a:xfrm>
            <a:off x="6804248" y="2348880"/>
            <a:ext cx="1656184" cy="324036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※ 5, 6차 소리 측정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wipe dir="r"/>
  </p:transition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"/>
          <p:cNvPicPr/>
          <p:nvPr/>
        </p:nvPicPr>
        <p:blipFill rotWithShape="1">
          <a:blip r:embed="rId2">
            <a:lum/>
          </a:blip>
          <a:srcRect t="32500" r="78610" b="50230"/>
          <a:stretch>
            <a:fillRect/>
          </a:stretch>
        </p:blipFill>
        <p:spPr>
          <a:xfrm>
            <a:off x="935596" y="2665603"/>
            <a:ext cx="3132348" cy="2599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박동민 </a:t>
            </a:r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71420" lnSpcReduction="0"/>
          </a:bodyPr>
          <a:lstStyle/>
          <a:p>
            <a:pPr lvl="0">
              <a:defRPr lang="ko-KR" altLang="en-US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5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</a:t>
            </a:r>
            <a:r>
              <a:rPr lang="ko-KR" altLang="en-US" b="0" i="0">
                <a:solidFill>
                  <a:schemeClr val="tx1"/>
                </a:solidFill>
                <a:latin typeface="HY견고딕"/>
                <a:ea typeface="HY견고딕"/>
              </a:rPr>
              <a:t> 소리 비교 확인 결과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32" name="TextBox 22531"/>
          <p:cNvSpPr txBox="1"/>
          <p:nvPr/>
        </p:nvSpPr>
        <p:spPr>
          <a:xfrm>
            <a:off x="5004047" y="2852936"/>
            <a:ext cx="3204356" cy="1440160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※ 소리를 구분하기 위해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26, 28~29, 32~33, 40~41로 나누어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평균적으로 11번 체크가 된다면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90% 일치성을 확인하고 시리얼 모니터에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300" b="1" i="0">
                <a:solidFill>
                  <a:schemeClr val="tx1"/>
                </a:solidFill>
                <a:latin typeface="HY견고딕"/>
                <a:ea typeface="HY견고딕"/>
              </a:rPr>
              <a:t>"90% 일치합니다." 출력</a:t>
            </a:r>
            <a:endParaRPr lang="ko-KR" altLang="en-US" sz="1300" b="1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장상균 </a:t>
            </a: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2</a:t>
            </a:r>
            <a:r>
              <a:rPr kumimoji="1" lang="en-US" altLang="ko-KR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웹서버데이터 베이스</a:t>
            </a:r>
            <a:endParaRPr kumimoji="1" lang="ko-KR" altLang="en-US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27576" y="2060848"/>
            <a:ext cx="4915928" cy="345638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endParaRPr lang="ko-KR" altLang="en-US" sz="1400"/>
          </a:p>
        </p:txBody>
      </p:sp>
      <p:pic>
        <p:nvPicPr>
          <p:cNvPr id="22532" name="Picture 22531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95536" y="2276872"/>
            <a:ext cx="4536504" cy="2907157"/>
          </a:xfrm>
          <a:prstGeom prst="rect">
            <a:avLst/>
          </a:prstGeom>
        </p:spPr>
      </p:pic>
      <p:sp>
        <p:nvSpPr>
          <p:cNvPr id="22536" name="Rectangle 22535"/>
          <p:cNvSpPr/>
          <p:nvPr/>
        </p:nvSpPr>
        <p:spPr>
          <a:xfrm>
            <a:off x="5292080" y="2636912"/>
            <a:ext cx="3707904" cy="1872208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lt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1. 서버, 데이터베이스 구성</a:t>
            </a: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300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서버는 whois 호스팅 서비스의</a:t>
            </a: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웹호스팅을 사용하였습니다. </a:t>
            </a: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300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MYSQL, phpmyadmin을 사용해서 </a:t>
            </a: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데이터 베이스를 관리하고 구성하였습니다.</a:t>
            </a:r>
          </a:p>
        </p:txBody>
      </p:sp>
      <p:sp>
        <p:nvSpPr>
          <p:cNvPr id="22537" name="Rectangle 22536"/>
          <p:cNvSpPr/>
          <p:nvPr/>
        </p:nvSpPr>
        <p:spPr>
          <a:xfrm>
            <a:off x="683568" y="5661248"/>
            <a:ext cx="3888432" cy="360040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lt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5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whois</a:t>
            </a:r>
            <a:r>
              <a:rPr kumimoji="1" lang="ko-KR" altLang="en-US" sz="15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 웹호스팅 페이지</a:t>
            </a:r>
          </a:p>
        </p:txBody>
      </p:sp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장상균 </a:t>
            </a: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2</a:t>
            </a:r>
            <a:r>
              <a:rPr kumimoji="1" lang="en-US" altLang="ko-KR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웹서버데이터 베이스</a:t>
            </a:r>
            <a:endParaRPr kumimoji="1" lang="ko-KR" altLang="en-US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531" name="Picture 22530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004048" y="1700808"/>
            <a:ext cx="3384376" cy="2016224"/>
          </a:xfrm>
          <a:prstGeom prst="rect">
            <a:avLst/>
          </a:prstGeom>
        </p:spPr>
      </p:pic>
      <p:pic>
        <p:nvPicPr>
          <p:cNvPr id="22532" name="Picture 22531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467544" y="1700808"/>
            <a:ext cx="3456384" cy="2016224"/>
          </a:xfrm>
          <a:prstGeom prst="rect">
            <a:avLst/>
          </a:prstGeom>
        </p:spPr>
      </p:pic>
      <p:sp>
        <p:nvSpPr>
          <p:cNvPr id="22533" name="Right Arrow 22532"/>
          <p:cNvSpPr/>
          <p:nvPr/>
        </p:nvSpPr>
        <p:spPr>
          <a:xfrm>
            <a:off x="4211960" y="2636912"/>
            <a:ext cx="50405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EBD"/>
          </a:solidFill>
          <a:ln w="9525" cap="flat" cmpd="sng" algn="ctr">
            <a:solidFill>
              <a:srgbClr val="FF99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100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</p:txBody>
      </p:sp>
      <p:pic>
        <p:nvPicPr>
          <p:cNvPr id="22534" name="Picture 22533"/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395536" y="4261692"/>
            <a:ext cx="6912768" cy="1975620"/>
          </a:xfrm>
          <a:prstGeom prst="rect">
            <a:avLst/>
          </a:prstGeom>
        </p:spPr>
      </p:pic>
      <p:sp>
        <p:nvSpPr>
          <p:cNvPr id="22536" name="Rectangle 22535"/>
          <p:cNvSpPr/>
          <p:nvPr/>
        </p:nvSpPr>
        <p:spPr>
          <a:xfrm>
            <a:off x="971600" y="3789040"/>
            <a:ext cx="2520280" cy="216024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lt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phpmyadmin</a:t>
            </a:r>
          </a:p>
        </p:txBody>
      </p:sp>
      <p:sp>
        <p:nvSpPr>
          <p:cNvPr id="22539" name="Rectangle 22538"/>
          <p:cNvSpPr/>
          <p:nvPr/>
        </p:nvSpPr>
        <p:spPr>
          <a:xfrm>
            <a:off x="5580112" y="3789040"/>
            <a:ext cx="2520280" cy="216024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lt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database</a:t>
            </a:r>
            <a:r>
              <a:rPr kumimoji="1" lang="ko-KR" altLang="en-US" sz="12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 구성</a:t>
            </a:r>
          </a:p>
        </p:txBody>
      </p:sp>
      <p:sp>
        <p:nvSpPr>
          <p:cNvPr id="22540" name="Rectangle 22539"/>
          <p:cNvSpPr/>
          <p:nvPr/>
        </p:nvSpPr>
        <p:spPr>
          <a:xfrm>
            <a:off x="7308304" y="5013176"/>
            <a:ext cx="1835696" cy="432048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apartA.php</a:t>
            </a:r>
          </a:p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(</a:t>
            </a:r>
            <a:r>
              <a:rPr kumimoji="1" lang="ko-KR" altLang="en-US" sz="12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데이터베이스</a:t>
            </a:r>
          </a:p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2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등록</a:t>
            </a:r>
          </a:p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2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쿼리문</a:t>
            </a:r>
            <a:r>
              <a:rPr kumimoji="1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)</a:t>
            </a:r>
          </a:p>
        </p:txBody>
      </p:sp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장상균 </a:t>
            </a: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2</a:t>
            </a:r>
            <a:r>
              <a:rPr kumimoji="1" lang="en-US" altLang="ko-KR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웹서버데이터 베이스</a:t>
            </a:r>
            <a:endParaRPr kumimoji="1" lang="ko-KR" altLang="en-US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33" name="Right Arrow 22532"/>
          <p:cNvSpPr/>
          <p:nvPr/>
        </p:nvSpPr>
        <p:spPr>
          <a:xfrm>
            <a:off x="4932040" y="3212976"/>
            <a:ext cx="50405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EBD"/>
          </a:solidFill>
          <a:ln w="9525" cap="flat" cmpd="sng" algn="ctr">
            <a:solidFill>
              <a:srgbClr val="FF99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100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22536" name="Rectangle 22535"/>
          <p:cNvSpPr/>
          <p:nvPr/>
        </p:nvSpPr>
        <p:spPr>
          <a:xfrm>
            <a:off x="827584" y="4725144"/>
            <a:ext cx="2520280" cy="216024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lt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FTP</a:t>
            </a:r>
            <a:r>
              <a:rPr kumimoji="1" lang="ko-KR" altLang="en-US" sz="12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를 이용하여 웹서버에 등록</a:t>
            </a:r>
          </a:p>
        </p:txBody>
      </p:sp>
      <p:pic>
        <p:nvPicPr>
          <p:cNvPr id="22541" name="Picture 22540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05235" y="1916832"/>
            <a:ext cx="3578733" cy="2744978"/>
          </a:xfrm>
          <a:prstGeom prst="rect">
            <a:avLst/>
          </a:prstGeom>
        </p:spPr>
      </p:pic>
      <p:pic>
        <p:nvPicPr>
          <p:cNvPr id="22542" name="Picture 225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6413" y="5040982"/>
            <a:ext cx="6931172" cy="836290"/>
          </a:xfrm>
          <a:prstGeom prst="rect">
            <a:avLst/>
          </a:prstGeom>
        </p:spPr>
      </p:pic>
      <p:pic>
        <p:nvPicPr>
          <p:cNvPr id="22543" name="Picture 225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8184" y="1930524"/>
            <a:ext cx="1987953" cy="2650604"/>
          </a:xfrm>
          <a:prstGeom prst="rect">
            <a:avLst/>
          </a:prstGeom>
        </p:spPr>
      </p:pic>
      <p:sp>
        <p:nvSpPr>
          <p:cNvPr id="22546" name="Rectangle 22545"/>
          <p:cNvSpPr/>
          <p:nvPr/>
        </p:nvSpPr>
        <p:spPr>
          <a:xfrm>
            <a:off x="5868144" y="4725144"/>
            <a:ext cx="2520280" cy="216024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lt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2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버튼을 누르면 데이터베이스 등록</a:t>
            </a:r>
          </a:p>
        </p:txBody>
      </p:sp>
      <p:sp>
        <p:nvSpPr>
          <p:cNvPr id="22547" name="Rectangle 22546"/>
          <p:cNvSpPr/>
          <p:nvPr/>
        </p:nvSpPr>
        <p:spPr>
          <a:xfrm>
            <a:off x="3311860" y="6021288"/>
            <a:ext cx="2520280" cy="216024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2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데이터베이스 등록 확인</a:t>
            </a:r>
          </a:p>
        </p:txBody>
      </p:sp>
    </p:spTree>
  </p:cSld>
  <p:clrMapOvr>
    <a:masterClrMapping/>
  </p:clrMapOvr>
  <p:transition>
    <p:wipe dir="r"/>
  </p:transition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장상균 </a:t>
            </a:r>
            <a:endParaRPr lang="ko-KR" altLang="en-US">
              <a:sym typeface="Wingdings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5000"/>
          </a:bodyPr>
          <a:lstStyle/>
          <a:p>
            <a:pPr lvl="0">
              <a:defRPr lang="ko-KR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2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웹서버데이터 베이스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47" name="Rectangle 22546"/>
          <p:cNvSpPr/>
          <p:nvPr/>
        </p:nvSpPr>
        <p:spPr>
          <a:xfrm>
            <a:off x="2051720" y="5769260"/>
            <a:ext cx="3240360" cy="288032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>
            <a:noAutofit/>
          </a:bodyPr>
          <a:lstStyle/>
          <a:p>
            <a:pPr marL="0" indent="0" algn="ctr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000" b="0" i="0" kern="1200" spc="5">
                <a:solidFill>
                  <a:srgbClr val="000000"/>
                </a:solidFill>
                <a:latin typeface="HY견고딕"/>
                <a:ea typeface="HY견고딕"/>
              </a:rPr>
              <a:t>viewworker.php </a:t>
            </a:r>
            <a:r>
              <a:rPr lang="ko-KR" altLang="en-US" sz="1000" b="0" i="0" kern="1200" spc="5">
                <a:solidFill>
                  <a:srgbClr val="000000"/>
                </a:solidFill>
                <a:latin typeface="HY견고딕"/>
                <a:ea typeface="HY견고딕"/>
              </a:rPr>
              <a:t>실시간 데이터베이스 확인가능</a:t>
            </a:r>
            <a:endParaRPr lang="ko-KR" altLang="en-US" sz="1000" b="0" i="0" kern="1200" spc="5">
              <a:solidFill>
                <a:srgbClr val="000000"/>
              </a:solidFill>
              <a:latin typeface="HY견고딕"/>
              <a:ea typeface="HY견고딕"/>
            </a:endParaRPr>
          </a:p>
        </p:txBody>
      </p:sp>
      <p:pic>
        <p:nvPicPr>
          <p:cNvPr id="225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9672" y="1772816"/>
            <a:ext cx="4075225" cy="3831321"/>
          </a:xfrm>
          <a:prstGeom prst="rect">
            <a:avLst/>
          </a:prstGeom>
        </p:spPr>
      </p:pic>
      <p:sp>
        <p:nvSpPr>
          <p:cNvPr id="22550" name="Rectangle 22546"/>
          <p:cNvSpPr/>
          <p:nvPr/>
        </p:nvSpPr>
        <p:spPr>
          <a:xfrm>
            <a:off x="5904148" y="3573016"/>
            <a:ext cx="2520280" cy="216024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>
            <a:noAutofit/>
          </a:bodyPr>
          <a:p>
            <a:pPr marL="0" indent="0" algn="ctr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000" b="0" i="0" kern="1200" spc="5" mc:Ignorable="hp" hp:hslEmbossed="0">
                <a:solidFill>
                  <a:srgbClr val="000000"/>
                </a:solidFill>
                <a:latin typeface="HY견고딕"/>
                <a:ea typeface="HY견고딕"/>
              </a:rPr>
              <a:t>http://all-tafp.org/viewworker.php</a:t>
            </a:r>
            <a:endParaRPr xmlns:mc="http://schemas.openxmlformats.org/markup-compatibility/2006" xmlns:hp="http://schemas.haansoft.com/office/presentation/8.0" lang="en-US" altLang="ko-KR" sz="1000" b="0" i="0" kern="1200" spc="5" mc:Ignorable="hp" hp:hslEmbossed="0">
              <a:solidFill>
                <a:srgbClr val="000000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wipe dir="r"/>
      </p:transition>
    </mc:Choice>
    <mc:Fallback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357422" y="1533992"/>
            <a:ext cx="6588224" cy="4752528"/>
          </a:xfrm>
        </p:spPr>
        <p:txBody>
          <a:bodyPr>
            <a:normAutofit/>
          </a:bodyPr>
          <a:lstStyle/>
          <a:p>
            <a:pPr marL="1028700" lvl="1" indent="-571500">
              <a:buAutoNum type="arabicPeriod"/>
              <a:defRPr/>
            </a:pPr>
            <a:r>
              <a:rPr lang="ko-KR" altLang="en-US" dirty="0"/>
              <a:t>회사소개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 dirty="0"/>
              <a:t>사업개요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 dirty="0"/>
              <a:t>기술개발 과제의 목표 및 필요성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 dirty="0"/>
              <a:t>인력양성사업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 dirty="0"/>
              <a:t>사업화 가능성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19872" y="476672"/>
            <a:ext cx="2217428" cy="4092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목    차</a:t>
            </a:r>
          </a:p>
        </p:txBody>
      </p:sp>
      <p:pic>
        <p:nvPicPr>
          <p:cNvPr id="7" name="Picture 100" descr="D:\김정숙-백업\김정숙-개인자료\유환규-폴더\창신정보통신-면접자료\전공-n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28162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장상균 </a:t>
            </a: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2</a:t>
            </a:r>
            <a:r>
              <a:rPr kumimoji="1" lang="en-US" altLang="ko-KR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웹서버 및 </a:t>
            </a: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SMS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알림 서비스 결과 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27576" y="2060848"/>
            <a:ext cx="4915928" cy="345638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endParaRPr lang="ko-KR" altLang="en-US" sz="1400"/>
          </a:p>
        </p:txBody>
      </p:sp>
      <p:sp>
        <p:nvSpPr>
          <p:cNvPr id="22536" name="Rectangle 22535"/>
          <p:cNvSpPr/>
          <p:nvPr/>
        </p:nvSpPr>
        <p:spPr>
          <a:xfrm>
            <a:off x="5292080" y="2852936"/>
            <a:ext cx="3707904" cy="1872208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lt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1. </a:t>
            </a:r>
            <a:r>
              <a:rPr kumimoji="1" lang="en-US" altLang="ko-KR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SMS</a:t>
            </a:r>
            <a:r>
              <a:rPr kumimoji="1" lang="ko-KR" altLang="en-US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 서비스 </a:t>
            </a: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300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whois</a:t>
            </a:r>
            <a:r>
              <a:rPr kumimoji="1" lang="ko-KR" altLang="en-US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의 </a:t>
            </a:r>
            <a:endParaRPr kumimoji="1" lang="en-US" altLang="ko-KR" sz="1300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300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SMS</a:t>
            </a:r>
            <a:r>
              <a:rPr kumimoji="1" lang="ko-KR" altLang="en-US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서비스를 사용하였습니다</a:t>
            </a:r>
            <a:r>
              <a:rPr kumimoji="1" lang="en-US" altLang="ko-KR" sz="13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.</a:t>
            </a: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300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300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22537" name="Rectangle 22536"/>
          <p:cNvSpPr/>
          <p:nvPr/>
        </p:nvSpPr>
        <p:spPr>
          <a:xfrm>
            <a:off x="683568" y="5661248"/>
            <a:ext cx="3888432" cy="360040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chemeClr val="lt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5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whois</a:t>
            </a:r>
            <a:r>
              <a:rPr kumimoji="1" lang="ko-KR" altLang="en-US" sz="15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 </a:t>
            </a:r>
            <a:r>
              <a:rPr kumimoji="1" lang="en-US" altLang="ko-KR" sz="15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SMS</a:t>
            </a:r>
            <a:r>
              <a:rPr kumimoji="1" lang="ko-KR" altLang="en-US" sz="1500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 서비스</a:t>
            </a:r>
          </a:p>
        </p:txBody>
      </p:sp>
      <p:pic>
        <p:nvPicPr>
          <p:cNvPr id="22538" name="Picture 225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528" y="2348880"/>
            <a:ext cx="4680520" cy="279393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장상균 </a:t>
            </a: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2</a:t>
            </a:r>
            <a:r>
              <a:rPr kumimoji="1" lang="en-US" altLang="ko-KR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웹서버 및 </a:t>
            </a: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SMS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알림 </a:t>
            </a:r>
            <a:endParaRPr kumimoji="1" lang="ko-KR" altLang="en-US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531" name="Picture 225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630" y="1916832"/>
            <a:ext cx="3948337" cy="2736502"/>
          </a:xfrm>
          <a:prstGeom prst="rect">
            <a:avLst/>
          </a:prstGeom>
        </p:spPr>
      </p:pic>
      <p:pic>
        <p:nvPicPr>
          <p:cNvPr id="22532" name="Picture 225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73516" y="2132856"/>
            <a:ext cx="3758923" cy="376834"/>
          </a:xfrm>
          <a:prstGeom prst="rect">
            <a:avLst/>
          </a:prstGeom>
        </p:spPr>
      </p:pic>
      <p:pic>
        <p:nvPicPr>
          <p:cNvPr id="22533" name="Picture 225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23480" y="2844343"/>
            <a:ext cx="2516872" cy="368632"/>
          </a:xfrm>
          <a:prstGeom prst="rect">
            <a:avLst/>
          </a:prstGeom>
        </p:spPr>
      </p:pic>
      <p:sp>
        <p:nvSpPr>
          <p:cNvPr id="22534" name="Rectangle 22533"/>
          <p:cNvSpPr/>
          <p:nvPr/>
        </p:nvSpPr>
        <p:spPr>
          <a:xfrm>
            <a:off x="395536" y="4725144"/>
            <a:ext cx="3888432" cy="360040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5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example.php(MSG)</a:t>
            </a:r>
            <a:endParaRPr kumimoji="1" lang="ko-KR" altLang="en-US" sz="1500" b="0" i="0" u="none" strike="noStrike" kern="1200" cap="none" spc="0" normalizeH="0" baseline="0">
              <a:solidFill>
                <a:srgbClr val="000000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22535" name="Rectangle 22534"/>
          <p:cNvSpPr/>
          <p:nvPr/>
        </p:nvSpPr>
        <p:spPr>
          <a:xfrm>
            <a:off x="4572000" y="3429000"/>
            <a:ext cx="3888432" cy="360040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5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submit </a:t>
            </a:r>
            <a:r>
              <a:rPr kumimoji="1" lang="ko-KR" altLang="en-US" sz="15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형태 </a:t>
            </a:r>
            <a:r>
              <a:rPr kumimoji="1" lang="en-US" altLang="ko-KR" sz="15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GET</a:t>
            </a:r>
            <a:r>
              <a:rPr kumimoji="1" lang="ko-KR" altLang="en-US" sz="15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으로 변경</a:t>
            </a:r>
          </a:p>
        </p:txBody>
      </p:sp>
      <p:sp>
        <p:nvSpPr>
          <p:cNvPr id="22536" name="Right Arrow 22535"/>
          <p:cNvSpPr/>
          <p:nvPr/>
        </p:nvSpPr>
        <p:spPr>
          <a:xfrm rot="5394986">
            <a:off x="6047482" y="4472801"/>
            <a:ext cx="936104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EBD">
              <a:alpha val="100000"/>
            </a:srgbClr>
          </a:solidFill>
          <a:ln w="9525" cap="flat" cmpd="sng" algn="ctr">
            <a:solidFill>
              <a:srgbClr val="FF9900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100" b="0" i="0" u="none" strike="noStrike" kern="1200" cap="none" spc="0" normalizeH="0" baseline="0">
              <a:solidFill>
                <a:srgbClr val="000000"/>
              </a:solidFill>
              <a:effectLst/>
              <a:latin typeface="HY견고딕"/>
              <a:ea typeface="HY견고딕"/>
            </a:endParaRPr>
          </a:p>
        </p:txBody>
      </p:sp>
      <p:pic>
        <p:nvPicPr>
          <p:cNvPr id="22537" name="Picture 225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800" y="5517232"/>
            <a:ext cx="8172400" cy="216024"/>
          </a:xfrm>
          <a:prstGeom prst="rect">
            <a:avLst/>
          </a:prstGeom>
        </p:spPr>
      </p:pic>
      <p:sp>
        <p:nvSpPr>
          <p:cNvPr id="22538" name="Rectangle 22537"/>
          <p:cNvSpPr/>
          <p:nvPr/>
        </p:nvSpPr>
        <p:spPr>
          <a:xfrm>
            <a:off x="547936" y="4877544"/>
            <a:ext cx="3888432" cy="360040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5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example.php(MSG)</a:t>
            </a:r>
            <a:endParaRPr kumimoji="1" lang="ko-KR" altLang="en-US" sz="1500" b="0" i="0" u="none" strike="noStrike" kern="1200" cap="none" spc="0" normalizeH="0" baseline="0">
              <a:solidFill>
                <a:srgbClr val="000000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22539" name="Rectangle 22538"/>
          <p:cNvSpPr/>
          <p:nvPr/>
        </p:nvSpPr>
        <p:spPr>
          <a:xfrm>
            <a:off x="2627784" y="5805264"/>
            <a:ext cx="3888432" cy="360040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5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외부에서 호출</a:t>
            </a:r>
          </a:p>
        </p:txBody>
      </p:sp>
      <p:sp>
        <p:nvSpPr>
          <p:cNvPr id="22540" name="Right Arrow 22539"/>
          <p:cNvSpPr/>
          <p:nvPr/>
        </p:nvSpPr>
        <p:spPr>
          <a:xfrm rot="31710">
            <a:off x="4429965" y="2706441"/>
            <a:ext cx="539377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EBD">
              <a:alpha val="100000"/>
            </a:srgbClr>
          </a:solidFill>
          <a:ln w="9525" cap="flat" cmpd="sng" algn="ctr">
            <a:solidFill>
              <a:srgbClr val="FF9900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100" b="0" i="0" u="none" strike="noStrike" kern="1200" cap="none" spc="0" normalizeH="0" baseline="0">
              <a:solidFill>
                <a:srgbClr val="000000"/>
              </a:solidFill>
              <a:effectLst/>
              <a:latin typeface="HY견고딕"/>
              <a:ea typeface="HY견고딕"/>
            </a:endParaRPr>
          </a:p>
        </p:txBody>
      </p:sp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en-US" altLang="ko-KR">
                <a:sym typeface="Wingdings"/>
              </a:rPr>
              <a:t> </a:t>
            </a:r>
            <a:r>
              <a:rPr lang="ko-KR" altLang="en-US">
                <a:sym typeface="Wingdings"/>
              </a:rPr>
              <a:t>장상균 </a:t>
            </a: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2</a:t>
            </a:r>
            <a:r>
              <a:rPr kumimoji="1" lang="en-US" altLang="ko-KR" b="0" i="0" u="none" strike="noStrike" cap="none" normalizeH="0" baseline="0">
                <a:solidFill>
                  <a:schemeClr val="tx1"/>
                </a:solidFill>
                <a:effectLst/>
                <a:latin typeface="HY견고딕"/>
                <a:ea typeface="HY견고딕"/>
              </a:rPr>
              <a:t>. </a:t>
            </a:r>
            <a:r>
              <a:rPr lang="en-US" altLang="ko-KR">
                <a:solidFill>
                  <a:schemeClr val="tx1"/>
                </a:solidFill>
                <a:latin typeface="HY견고딕"/>
                <a:ea typeface="HY견고딕"/>
              </a:rPr>
              <a:t>SMS 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알림 결과 </a:t>
            </a:r>
            <a:endParaRPr kumimoji="1" lang="ko-KR" altLang="en-US" b="0" i="0" u="none" strike="noStrike" cap="none" normalizeH="0" baseline="0">
              <a:solidFill>
                <a:schemeClr val="tx1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533" name="Picture 225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4427" y="1772816"/>
            <a:ext cx="4515145" cy="3732588"/>
          </a:xfrm>
          <a:prstGeom prst="rect">
            <a:avLst/>
          </a:prstGeom>
        </p:spPr>
      </p:pic>
      <p:sp>
        <p:nvSpPr>
          <p:cNvPr id="22534" name="Rectangle 22533"/>
          <p:cNvSpPr/>
          <p:nvPr/>
        </p:nvSpPr>
        <p:spPr>
          <a:xfrm>
            <a:off x="2627784" y="5445224"/>
            <a:ext cx="3888432" cy="360040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500" b="0" i="0" u="none" strike="noStrike" kern="1200" cap="none" spc="0" normalizeH="0" baseline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문자메시지 전송</a:t>
            </a:r>
          </a:p>
        </p:txBody>
      </p:sp>
    </p:spTree>
  </p:cSld>
  <p:clrMapOvr>
    <a:masterClrMapping/>
  </p:clrMapOvr>
  <p:transition>
    <p:wipe dir="r"/>
  </p:transition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ko-KR" altLang="en-US">
                <a:sym typeface="Wingdings"/>
              </a:rPr>
              <a:t> </a:t>
            </a:r>
            <a:endParaRPr lang="ko-KR" altLang="en-US">
              <a:sym typeface="Wingdings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5000"/>
          </a:bodyPr>
          <a:lstStyle/>
          <a:p>
            <a:pPr lvl="0">
              <a:defRPr lang="ko-KR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1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r>
              <a:rPr lang="ko-KR" altLang="en-US" b="0" i="0">
                <a:solidFill>
                  <a:schemeClr val="tx1"/>
                </a:solidFill>
                <a:latin typeface="HY견고딕"/>
                <a:ea typeface="HY견고딕"/>
              </a:rPr>
              <a:t>경종 소리 비교 및 문자 전송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endParaRPr lang="ko-KR" altLang="en-US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pic>
        <p:nvPicPr>
          <p:cNvPr id="225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1162" y="1957164"/>
            <a:ext cx="5781675" cy="3848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wipe dir="r"/>
      </p:transition>
    </mc:Choice>
    <mc:Fallback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ko-KR" altLang="en-US">
                <a:sym typeface="Wingdings"/>
              </a:rPr>
              <a:t> </a:t>
            </a:r>
            <a:endParaRPr lang="ko-KR" altLang="en-US">
              <a:sym typeface="Wingdings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5000"/>
          </a:bodyPr>
          <a:lstStyle/>
          <a:p>
            <a:pPr lvl="0">
              <a:defRPr lang="ko-KR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2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r>
              <a:rPr lang="ko-KR" altLang="en-US" b="0" i="0">
                <a:solidFill>
                  <a:schemeClr val="tx1"/>
                </a:solidFill>
                <a:latin typeface="HY견고딕"/>
                <a:ea typeface="HY견고딕"/>
              </a:rPr>
              <a:t>펌웨어 알고리즘</a:t>
            </a: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endParaRPr lang="ko-KR" altLang="en-US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pic>
        <p:nvPicPr>
          <p:cNvPr id="225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504" y="2230857"/>
            <a:ext cx="2636748" cy="2926333"/>
          </a:xfrm>
          <a:prstGeom prst="rect">
            <a:avLst/>
          </a:prstGeom>
        </p:spPr>
      </p:pic>
      <p:pic>
        <p:nvPicPr>
          <p:cNvPr id="225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6468" y="2204864"/>
            <a:ext cx="3631063" cy="3636404"/>
          </a:xfrm>
          <a:prstGeom prst="rect">
            <a:avLst/>
          </a:prstGeom>
        </p:spPr>
      </p:pic>
      <p:pic>
        <p:nvPicPr>
          <p:cNvPr id="2253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21426" y="2816931"/>
            <a:ext cx="2263041" cy="2088232"/>
          </a:xfrm>
          <a:prstGeom prst="rect">
            <a:avLst/>
          </a:prstGeom>
        </p:spPr>
      </p:pic>
      <p:sp>
        <p:nvSpPr>
          <p:cNvPr id="22534" name="Rectangle 22533"/>
          <p:cNvSpPr/>
          <p:nvPr/>
        </p:nvSpPr>
        <p:spPr>
          <a:xfrm>
            <a:off x="1043608" y="1844824"/>
            <a:ext cx="828092" cy="360040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실행 </a:t>
            </a:r>
            <a:r>
              <a:rPr xmlns:mc="http://schemas.openxmlformats.org/markup-compatibility/2006" xmlns:hp="http://schemas.haansoft.com/office/presentation/8.0" kumimoji="1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1</a:t>
            </a:r>
            <a:endParaRPr xmlns:mc="http://schemas.openxmlformats.org/markup-compatibility/2006" xmlns:hp="http://schemas.haansoft.com/office/presentation/8.0" kumimoji="1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22535" name="Rectangle 22533"/>
          <p:cNvSpPr/>
          <p:nvPr/>
        </p:nvSpPr>
        <p:spPr>
          <a:xfrm>
            <a:off x="4319972" y="1772816"/>
            <a:ext cx="828092" cy="360040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실행 </a:t>
            </a:r>
            <a:r>
              <a:rPr xmlns:mc="http://schemas.openxmlformats.org/markup-compatibility/2006" xmlns:hp="http://schemas.haansoft.com/office/presentation/8.0" kumimoji="1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1-1</a:t>
            </a:r>
            <a:endParaRPr xmlns:mc="http://schemas.openxmlformats.org/markup-compatibility/2006" xmlns:hp="http://schemas.haansoft.com/office/presentation/8.0" kumimoji="1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HY견고딕"/>
              <a:ea typeface="HY견고딕"/>
            </a:endParaRPr>
          </a:p>
        </p:txBody>
      </p:sp>
      <p:sp>
        <p:nvSpPr>
          <p:cNvPr id="22536" name="Rectangle 22533"/>
          <p:cNvSpPr/>
          <p:nvPr/>
        </p:nvSpPr>
        <p:spPr>
          <a:xfrm>
            <a:off x="7236296" y="2204864"/>
            <a:ext cx="828092" cy="360040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 algn="ctr">
            <a:solidFill>
              <a:srgbClr val="ffffff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p>
            <a:pPr marL="0" marR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실행 </a:t>
            </a:r>
            <a:r>
              <a:rPr xmlns:mc="http://schemas.openxmlformats.org/markup-compatibility/2006" xmlns:hp="http://schemas.haansoft.com/office/presentation/8.0" kumimoji="1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HY견고딕"/>
                <a:ea typeface="HY견고딕"/>
              </a:rPr>
              <a:t>1-2</a:t>
            </a:r>
            <a:endParaRPr xmlns:mc="http://schemas.openxmlformats.org/markup-compatibility/2006" xmlns:hp="http://schemas.haansoft.com/office/presentation/8.0" kumimoji="1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wipe dir="r"/>
      </p:transition>
    </mc:Choice>
    <mc:Fallback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ko-KR" altLang="en-US">
                <a:sym typeface="Wingdings"/>
              </a:rPr>
              <a:t> </a:t>
            </a:r>
            <a:endParaRPr lang="ko-KR" altLang="en-US">
              <a:sym typeface="Wingdings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5000"/>
          </a:bodyPr>
          <a:lstStyle/>
          <a:p>
            <a:pPr lvl="0">
              <a:defRPr lang="ko-KR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3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pic>
        <p:nvPicPr>
          <p:cNvPr id="22536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986996" y="2096852"/>
            <a:ext cx="7170008" cy="3669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wipe dir="r"/>
      </p:transition>
    </mc:Choice>
    <mc:Fallback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ko-KR" altLang="en-US">
                <a:sym typeface="Wingdings"/>
              </a:rPr>
              <a:t> </a:t>
            </a:r>
            <a:endParaRPr lang="ko-KR" altLang="en-US">
              <a:sym typeface="Wingdings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5000"/>
          </a:bodyPr>
          <a:lstStyle/>
          <a:p>
            <a:pPr lvl="0">
              <a:defRPr lang="ko-KR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3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pic>
        <p:nvPicPr>
          <p:cNvPr id="225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5586" y="2048142"/>
            <a:ext cx="7452828" cy="3865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wipe dir="r"/>
      </p:transition>
    </mc:Choice>
    <mc:Fallback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ko-KR" altLang="en-US">
                <a:sym typeface="Wingdings"/>
              </a:rPr>
              <a:t> </a:t>
            </a:r>
            <a:endParaRPr lang="ko-KR" altLang="en-US">
              <a:sym typeface="Wingdings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5000"/>
          </a:bodyPr>
          <a:lstStyle/>
          <a:p>
            <a:pPr lvl="0">
              <a:defRPr lang="ko-KR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3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pic>
        <p:nvPicPr>
          <p:cNvPr id="22538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115769" y="2079369"/>
            <a:ext cx="6912462" cy="3653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wipe dir="r"/>
      </p:transition>
    </mc:Choice>
    <mc:Fallback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ko-KR" altLang="en-US">
                <a:sym typeface="Wingdings"/>
              </a:rPr>
              <a:t> </a:t>
            </a:r>
            <a:endParaRPr lang="ko-KR" altLang="en-US">
              <a:sym typeface="Wingdings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5000"/>
          </a:bodyPr>
          <a:lstStyle/>
          <a:p>
            <a:pPr lvl="0">
              <a:defRPr lang="ko-KR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3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pic>
        <p:nvPicPr>
          <p:cNvPr id="225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1250" y="1971675"/>
            <a:ext cx="3686214" cy="3869593"/>
          </a:xfrm>
          <a:prstGeom prst="rect">
            <a:avLst/>
          </a:prstGeom>
        </p:spPr>
      </p:pic>
      <p:pic>
        <p:nvPicPr>
          <p:cNvPr id="225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35996" y="1988975"/>
            <a:ext cx="3832538" cy="3852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wipe dir="r"/>
      </p:transition>
    </mc:Choice>
    <mc:Fallback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/>
              <a:t>2. </a:t>
            </a:r>
            <a:r>
              <a:rPr lang="ko-KR" altLang="en-US"/>
              <a:t>기술 개발 과제의 결과</a:t>
            </a:r>
            <a:r>
              <a:rPr lang="ko-KR" altLang="en-US">
                <a:sym typeface="Wingdings"/>
              </a:rPr>
              <a:t> </a:t>
            </a:r>
            <a:endParaRPr lang="ko-KR" altLang="en-US">
              <a:sym typeface="Wingdings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85000"/>
          </a:bodyPr>
          <a:lstStyle/>
          <a:p>
            <a:pPr lvl="0">
              <a:defRPr lang="ko-KR"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4944462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3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/>
            </a:pPr>
            <a:endParaRPr lang="ko-KR" altLang="en-US"/>
          </a:p>
        </p:txBody>
      </p:sp>
      <p:pic>
        <p:nvPicPr>
          <p:cNvPr id="225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7804" y="1828512"/>
            <a:ext cx="3198587" cy="426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wipe dir="r"/>
      </p:transition>
    </mc:Choice>
    <mc:Fallback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회사소개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406" y="1244250"/>
            <a:ext cx="8929750" cy="1541808"/>
          </a:xfrm>
          <a:prstGeom prst="rect">
            <a:avLst/>
          </a:prstGeom>
          <a:ln cap="sq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dirty="0"/>
              <a:t>		</a:t>
            </a:r>
            <a:r>
              <a:rPr lang="ko-KR" altLang="en-US" dirty="0"/>
              <a:t>기업명 </a:t>
            </a:r>
            <a:r>
              <a:rPr lang="en-US" altLang="ko-KR" dirty="0"/>
              <a:t>: </a:t>
            </a:r>
            <a:r>
              <a:rPr lang="ko-KR" altLang="en-US" dirty="0"/>
              <a:t>㈜</a:t>
            </a:r>
            <a:r>
              <a:rPr lang="ko-KR" altLang="en-US" dirty="0" err="1"/>
              <a:t>로뎀기술</a:t>
            </a:r>
            <a:r>
              <a:rPr lang="ko-KR" altLang="en-US" dirty="0"/>
              <a:t>                 대  표  자  </a:t>
            </a:r>
            <a:r>
              <a:rPr lang="en-US" altLang="ko-KR" dirty="0"/>
              <a:t>:  </a:t>
            </a:r>
            <a:r>
              <a:rPr lang="ko-KR" altLang="en-US" dirty="0"/>
              <a:t>류 환 </a:t>
            </a:r>
            <a:r>
              <a:rPr lang="ko-KR" altLang="en-US" dirty="0" err="1"/>
              <a:t>규</a:t>
            </a:r>
            <a:endParaRPr lang="ko-KR" altLang="en-US" dirty="0"/>
          </a:p>
          <a:p>
            <a:pPr lvl="0"/>
            <a:r>
              <a:rPr lang="en-US" altLang="ko-KR" dirty="0"/>
              <a:t>		</a:t>
            </a:r>
            <a:r>
              <a:rPr lang="ko-KR" altLang="en-US" dirty="0"/>
              <a:t>창업일 </a:t>
            </a:r>
            <a:r>
              <a:rPr lang="en-US" altLang="ko-KR" dirty="0"/>
              <a:t>: 2011</a:t>
            </a:r>
            <a:r>
              <a:rPr lang="ko-KR" altLang="en-US" dirty="0"/>
              <a:t>년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20</a:t>
            </a:r>
            <a:r>
              <a:rPr lang="ko-KR" altLang="en-US" dirty="0"/>
              <a:t>일          </a:t>
            </a:r>
            <a:endParaRPr lang="en-US" altLang="ko-KR" dirty="0"/>
          </a:p>
          <a:p>
            <a:pPr lvl="0"/>
            <a:r>
              <a:rPr lang="en-US" altLang="ko-KR" dirty="0"/>
              <a:t>		</a:t>
            </a:r>
            <a:r>
              <a:rPr lang="ko-KR" altLang="en-US" dirty="0"/>
              <a:t>근로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r>
              <a:rPr lang="en-US" altLang="ko-KR" dirty="0"/>
              <a:t>,</a:t>
            </a:r>
            <a:r>
              <a:rPr lang="ko-KR" altLang="en-US" dirty="0"/>
              <a:t> 상시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명        </a:t>
            </a:r>
            <a:endParaRPr lang="en-US" altLang="ko-KR" dirty="0"/>
          </a:p>
          <a:p>
            <a:pPr lvl="0"/>
            <a:r>
              <a:rPr lang="en-US" altLang="ko-KR" dirty="0"/>
              <a:t>		</a:t>
            </a:r>
            <a:r>
              <a:rPr lang="ko-KR" altLang="en-US" dirty="0"/>
              <a:t>홈페이지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www.rodemeng.com</a:t>
            </a:r>
            <a:r>
              <a:rPr lang="en-US" altLang="ko-KR" dirty="0"/>
              <a:t>  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406" y="2930074"/>
            <a:ext cx="4392488" cy="3356446"/>
          </a:xfrm>
          <a:prstGeom prst="rect">
            <a:avLst/>
          </a:prstGeom>
          <a:ln cap="sq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>
            <a:spLocks noChangeArrowheads="1"/>
          </p:cNvSpPr>
          <p:nvPr/>
        </p:nvSpPr>
        <p:spPr bwMode="auto">
          <a:xfrm>
            <a:off x="359438" y="3278193"/>
            <a:ext cx="1152525" cy="9366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" name="TextBox 22"/>
          <p:cNvSpPr txBox="1">
            <a:spLocks noChangeArrowheads="1"/>
          </p:cNvSpPr>
          <p:nvPr/>
        </p:nvSpPr>
        <p:spPr bwMode="auto">
          <a:xfrm>
            <a:off x="503454" y="3566225"/>
            <a:ext cx="9719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Arial" charset="0"/>
                <a:ea typeface="돋움" pitchFamily="50" charset="-127"/>
                <a:cs typeface="Arial" charset="0"/>
              </a:rPr>
              <a:t>IoT</a:t>
            </a:r>
            <a:r>
              <a:rPr lang="en-US" altLang="ko-KR" b="1" dirty="0">
                <a:latin typeface="Arial" charset="0"/>
                <a:ea typeface="돋움" pitchFamily="50" charset="-127"/>
                <a:cs typeface="Arial" charset="0"/>
              </a:rPr>
              <a:t> </a:t>
            </a:r>
          </a:p>
        </p:txBody>
      </p:sp>
      <p:sp>
        <p:nvSpPr>
          <p:cNvPr id="9" name="모서리가 둥근 직사각형 8"/>
          <p:cNvSpPr>
            <a:spLocks noChangeArrowheads="1"/>
          </p:cNvSpPr>
          <p:nvPr/>
        </p:nvSpPr>
        <p:spPr bwMode="auto">
          <a:xfrm>
            <a:off x="359438" y="5278457"/>
            <a:ext cx="1152525" cy="9366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TextBox 35"/>
          <p:cNvSpPr txBox="1">
            <a:spLocks noChangeArrowheads="1"/>
          </p:cNvSpPr>
          <p:nvPr/>
        </p:nvSpPr>
        <p:spPr bwMode="auto">
          <a:xfrm>
            <a:off x="467512" y="5422473"/>
            <a:ext cx="10440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Arial" charset="0"/>
                <a:ea typeface="돋움" pitchFamily="50" charset="-127"/>
                <a:cs typeface="Arial" charset="0"/>
              </a:rPr>
              <a:t>스마트 </a:t>
            </a:r>
            <a:endParaRPr lang="en-US" altLang="ko-KR" b="1" dirty="0">
              <a:latin typeface="Arial" charset="0"/>
              <a:ea typeface="돋움" pitchFamily="50" charset="-127"/>
              <a:cs typeface="Arial" charset="0"/>
            </a:endParaRPr>
          </a:p>
          <a:p>
            <a:r>
              <a:rPr lang="ko-KR" altLang="en-US" b="1" dirty="0" err="1">
                <a:latin typeface="Arial" charset="0"/>
                <a:ea typeface="돋움" pitchFamily="50" charset="-127"/>
                <a:cs typeface="Arial" charset="0"/>
              </a:rPr>
              <a:t>팜개발</a:t>
            </a:r>
            <a:endParaRPr lang="en-US" altLang="ko-KR" b="1" dirty="0"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1545474" y="3278193"/>
            <a:ext cx="2808312" cy="8848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600" dirty="0" err="1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센싱영역개발</a:t>
            </a:r>
            <a:r>
              <a:rPr lang="ko-KR" altLang="en-US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400" b="1" dirty="0"/>
              <a:t>* </a:t>
            </a:r>
            <a:r>
              <a:rPr lang="en-US" altLang="ko-KR" sz="1400" b="1" dirty="0" err="1"/>
              <a:t>IoT</a:t>
            </a:r>
            <a:r>
              <a:rPr lang="en-US" altLang="ko-KR" sz="1400" b="1" dirty="0"/>
              <a:t> </a:t>
            </a:r>
            <a:r>
              <a:rPr lang="ko-KR" altLang="en-US" sz="1400" b="1" dirty="0" err="1"/>
              <a:t>센싱</a:t>
            </a:r>
            <a:r>
              <a:rPr lang="ko-KR" altLang="en-US" sz="1400" b="1" dirty="0"/>
              <a:t> 기술</a:t>
            </a:r>
            <a:endParaRPr lang="en-US" altLang="ko-KR" sz="1400" b="1" dirty="0"/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400" b="1" dirty="0"/>
              <a:t>* </a:t>
            </a:r>
            <a:r>
              <a:rPr lang="ko-KR" altLang="en-US" sz="1400" b="1" dirty="0"/>
              <a:t>다중 충돌 방지 </a:t>
            </a:r>
          </a:p>
        </p:txBody>
      </p:sp>
      <p:sp>
        <p:nvSpPr>
          <p:cNvPr id="12" name="TextBox 34"/>
          <p:cNvSpPr txBox="1">
            <a:spLocks noChangeArrowheads="1"/>
          </p:cNvSpPr>
          <p:nvPr/>
        </p:nvSpPr>
        <p:spPr bwMode="auto">
          <a:xfrm>
            <a:off x="5039958" y="4010194"/>
            <a:ext cx="291623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Font typeface="Arial" charset="0"/>
              <a:buChar char="•"/>
            </a:pPr>
            <a:r>
              <a:rPr lang="ko-KR" altLang="en-US" sz="1400" dirty="0">
                <a:latin typeface="Arial" charset="0"/>
                <a:ea typeface="돋움" pitchFamily="50" charset="-127"/>
                <a:cs typeface="Arial" charset="0"/>
              </a:rPr>
              <a:t>  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스마트 저전력</a:t>
            </a:r>
            <a:r>
              <a:rPr lang="en-US" altLang="ko-KR" sz="1400" b="1" dirty="0">
                <a:latin typeface="Arial" charset="0"/>
                <a:ea typeface="돋움" pitchFamily="50" charset="-127"/>
                <a:cs typeface="Arial" charset="0"/>
              </a:rPr>
              <a:t>, 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공정 개선  </a:t>
            </a:r>
            <a:endParaRPr lang="en-US" altLang="ko-KR" sz="1400" b="1" dirty="0">
              <a:latin typeface="Arial" charset="0"/>
              <a:ea typeface="돋움" pitchFamily="50" charset="-127"/>
              <a:cs typeface="Arial" charset="0"/>
            </a:endParaRPr>
          </a:p>
          <a:p>
            <a:pPr algn="l">
              <a:buFont typeface="Arial" charset="0"/>
              <a:buChar char="•"/>
            </a:pPr>
            <a:r>
              <a:rPr lang="en-US" altLang="ko-KR" sz="1400" b="1" dirty="0">
                <a:latin typeface="Arial" charset="0"/>
                <a:ea typeface="돋움" pitchFamily="50" charset="-127"/>
                <a:cs typeface="Arial" charset="0"/>
              </a:rPr>
              <a:t>  APP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을 이용한 산업 공정 </a:t>
            </a:r>
            <a:endParaRPr lang="en-US" altLang="ko-KR" sz="1400" b="1" dirty="0">
              <a:latin typeface="Arial" charset="0"/>
              <a:ea typeface="돋움" pitchFamily="50" charset="-127"/>
              <a:cs typeface="Arial" charset="0"/>
            </a:endParaRPr>
          </a:p>
          <a:p>
            <a:pPr algn="l">
              <a:buFont typeface="Arial" charset="0"/>
              <a:buChar char="•"/>
            </a:pPr>
            <a:r>
              <a:rPr lang="en-US" altLang="ko-KR" sz="1400" b="1" dirty="0">
                <a:latin typeface="Arial" charset="0"/>
                <a:ea typeface="돋움" pitchFamily="50" charset="-127"/>
                <a:cs typeface="Arial" charset="0"/>
              </a:rPr>
              <a:t>  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기존 </a:t>
            </a:r>
            <a:r>
              <a:rPr lang="ko-KR" altLang="en-US" sz="1400" b="1" dirty="0" err="1">
                <a:latin typeface="Arial" charset="0"/>
                <a:ea typeface="돋움" pitchFamily="50" charset="-127"/>
                <a:cs typeface="Arial" charset="0"/>
              </a:rPr>
              <a:t>네크웍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 적용</a:t>
            </a: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1545472" y="5278457"/>
            <a:ext cx="2808313" cy="93102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스마트 팜 개발</a:t>
            </a:r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b="1" dirty="0"/>
              <a:t>* 식물공장 개발 </a:t>
            </a:r>
            <a:endParaRPr lang="en-US" altLang="ko-KR" sz="1600" b="1" dirty="0"/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600" b="1" dirty="0"/>
              <a:t> * </a:t>
            </a:r>
            <a:r>
              <a:rPr lang="ko-KR" altLang="en-US" sz="1600" b="1" dirty="0"/>
              <a:t>스마트 에코 </a:t>
            </a:r>
            <a:r>
              <a:rPr lang="ko-KR" altLang="en-US" sz="1600" b="1" dirty="0" err="1"/>
              <a:t>앱</a:t>
            </a:r>
            <a:endParaRPr lang="ko-KR" altLang="en-US" sz="16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9438" y="2786058"/>
            <a:ext cx="2952328" cy="3600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사업분야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35902" y="2930074"/>
            <a:ext cx="4465254" cy="3356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23934" y="2786058"/>
            <a:ext cx="2952328" cy="3600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 혁</a:t>
            </a:r>
          </a:p>
        </p:txBody>
      </p:sp>
      <p:sp>
        <p:nvSpPr>
          <p:cNvPr id="17" name="TextBox 35"/>
          <p:cNvSpPr txBox="1">
            <a:spLocks noChangeArrowheads="1"/>
          </p:cNvSpPr>
          <p:nvPr/>
        </p:nvSpPr>
        <p:spPr bwMode="auto">
          <a:xfrm>
            <a:off x="4644008" y="2857496"/>
            <a:ext cx="4499992" cy="350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- 2011.08.01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청년창업기술사관</a:t>
            </a: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- 2011.10.19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법인설립  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자본금 </a:t>
            </a: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(30,000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천원</a:t>
            </a: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- 2011.10.20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사업자등록</a:t>
            </a: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2011.11.08 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소형 </a:t>
            </a:r>
            <a:r>
              <a:rPr kumimoji="0" lang="ko-KR" altLang="en-US" sz="105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와이어하네스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검사장치 외 </a:t>
            </a: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 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건 특허출원</a:t>
            </a:r>
            <a:endParaRPr kumimoji="0" lang="en-US" altLang="ko-KR" sz="105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2011.11.15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한밭 패어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로드전시회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- 2012.02.14 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소프트웨어 등록 </a:t>
            </a: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2012.04.30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방송통신기자재 등의 적합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등록필증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2015.08 .01 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에듀나레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n.RF51XX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무선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조정기 개발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2015.10 .03 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웨인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OS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포팅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서비스 개발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2016.02.03 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메가크리에이티브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초음파 가습기 개발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2017.03.10 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“역사 내 사물함  개발” 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2015.01.03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로뎀기술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이전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한밭대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변동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253-11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번지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2016.04.30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로뎀기술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확장이전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변동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253-11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도마동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107-1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번지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2017.06.01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로뎀기술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반려동물관리로봇”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진행중</a:t>
            </a:r>
            <a:endParaRPr kumimoji="0" lang="ko-KR" altLang="en-US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9438" y="1100234"/>
            <a:ext cx="2952328" cy="3600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회사소개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5422" y="1604290"/>
            <a:ext cx="1440490" cy="1074627"/>
          </a:xfrm>
          <a:prstGeom prst="roundRect">
            <a:avLst>
              <a:gd name="adj" fmla="val 10000"/>
            </a:avLst>
          </a:prstGeom>
          <a:blipFill rotWithShape="0">
            <a:blip r:embed="rId3" cstate="print"/>
            <a:stretch>
              <a:fillRect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모서리가 둥근 직사각형 19"/>
          <p:cNvSpPr>
            <a:spLocks noChangeArrowheads="1"/>
          </p:cNvSpPr>
          <p:nvPr/>
        </p:nvSpPr>
        <p:spPr bwMode="auto">
          <a:xfrm>
            <a:off x="357158" y="4286256"/>
            <a:ext cx="1152525" cy="9366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501174" y="4574288"/>
            <a:ext cx="9719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charset="0"/>
                <a:ea typeface="돋움" pitchFamily="50" charset="-127"/>
                <a:cs typeface="Arial" charset="0"/>
              </a:rPr>
              <a:t>IT</a:t>
            </a:r>
            <a:r>
              <a:rPr lang="ko-KR" altLang="en-US" b="1" dirty="0">
                <a:latin typeface="Arial" charset="0"/>
                <a:ea typeface="돋움" pitchFamily="50" charset="-127"/>
                <a:cs typeface="Arial" charset="0"/>
              </a:rPr>
              <a:t>융합</a:t>
            </a:r>
            <a:endParaRPr lang="en-US" altLang="ko-KR" b="1" dirty="0"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1543194" y="4286256"/>
            <a:ext cx="2808312" cy="8848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IT </a:t>
            </a:r>
            <a:r>
              <a:rPr lang="ko-KR" altLang="en-US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자동차 와이어 검사 개발</a:t>
            </a:r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400" b="1" dirty="0"/>
              <a:t>* </a:t>
            </a:r>
            <a:r>
              <a:rPr lang="ko-KR" altLang="en-US" sz="1400" b="1" dirty="0" err="1"/>
              <a:t>임베디드</a:t>
            </a:r>
            <a:r>
              <a:rPr lang="ko-KR" altLang="en-US" sz="1400" b="1" dirty="0"/>
              <a:t> 모듈 적용 전장 개선</a:t>
            </a:r>
            <a:endParaRPr lang="en-US" altLang="ko-KR" sz="1400" b="1" dirty="0"/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400" b="1" dirty="0"/>
              <a:t>* </a:t>
            </a:r>
            <a:r>
              <a:rPr lang="ko-KR" altLang="en-US" sz="1400" b="1" dirty="0" err="1"/>
              <a:t>하네스</a:t>
            </a:r>
            <a:r>
              <a:rPr lang="ko-KR" altLang="en-US" sz="1400" b="1" dirty="0"/>
              <a:t> 차량공정</a:t>
            </a: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기술개발 과제의 최종 결과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10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나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새싹인삼 식물공장 테스트 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Picture 8">
            <a:extLst>
              <a:ext uri="{FF2B5EF4-FFF2-40B4-BE49-F238E27FC236}">
                <a16:creationId xmlns="" xmlns:a16="http://schemas.microsoft.com/office/drawing/2014/main" id="{ADBEBE60-98D5-4C77-8C91-45051124D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777931"/>
            <a:ext cx="3096344" cy="20713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9B5EEC4-3ABD-448B-BE20-2069869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3781665"/>
            <a:ext cx="3096344" cy="2071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752BAD7-87E9-4C21-8E2C-43D5D8B1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037" y="1730153"/>
            <a:ext cx="3096344" cy="17429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C2BF95-21AC-4F89-A713-D4EAD01D8AE9}"/>
              </a:ext>
            </a:extLst>
          </p:cNvPr>
          <p:cNvSpPr txBox="1"/>
          <p:nvPr/>
        </p:nvSpPr>
        <p:spPr>
          <a:xfrm>
            <a:off x="4067944" y="6018196"/>
            <a:ext cx="154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시제품 테스트</a:t>
            </a:r>
          </a:p>
        </p:txBody>
      </p:sp>
    </p:spTree>
    <p:extLst>
      <p:ext uri="{BB962C8B-B14F-4D97-AF65-F5344CB8AC3E}">
        <p14:creationId xmlns:p14="http://schemas.microsoft.com/office/powerpoint/2010/main" val="1364097201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기술개발 과제의 최종 결과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11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매출 실현 가능성 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0659" y="1753902"/>
            <a:ext cx="8642682" cy="25202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/>
          </a:p>
          <a:p>
            <a:r>
              <a:rPr lang="en-US" altLang="ko-KR" sz="1600" dirty="0"/>
              <a:t>․ 2019</a:t>
            </a:r>
            <a:r>
              <a:rPr lang="ko-KR" altLang="en-US" sz="1600" dirty="0"/>
              <a:t>년부터 금산군 인삼 식물 공장 청사진으로 군청의 사업 플랜으로 사업을 지원하고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앞으로 </a:t>
            </a:r>
            <a:r>
              <a:rPr lang="en-US" altLang="ko-KR" sz="1600" dirty="0"/>
              <a:t>10,000</a:t>
            </a:r>
            <a:r>
              <a:rPr lang="ko-KR" altLang="en-US" sz="1600" dirty="0"/>
              <a:t>동의 식물공장 컨테이너를 계획 중 </a:t>
            </a:r>
          </a:p>
          <a:p>
            <a:r>
              <a:rPr lang="en-US" altLang="ko-KR" sz="1600" dirty="0"/>
              <a:t>․ </a:t>
            </a:r>
            <a:r>
              <a:rPr lang="ko-KR" altLang="en-US" sz="1600" dirty="0"/>
              <a:t>당사는 인삼을 이용하여 첨단시설 온실에서 수경재배하고 화학농약을 사용하지 않는 청정한 환경관리기술로 </a:t>
            </a:r>
            <a:r>
              <a:rPr lang="en-US" altLang="ko-KR" sz="1600" dirty="0"/>
              <a:t>3~4</a:t>
            </a:r>
            <a:r>
              <a:rPr lang="ko-KR" altLang="en-US" sz="1600" dirty="0"/>
              <a:t>개월 재배한 수삼을 이야기 한다</a:t>
            </a:r>
            <a:r>
              <a:rPr lang="en-US" altLang="ko-KR" sz="1600" dirty="0"/>
              <a:t>. </a:t>
            </a:r>
            <a:r>
              <a:rPr lang="ko-KR" altLang="en-US" sz="1600" dirty="0"/>
              <a:t>새싹 인삼은 </a:t>
            </a:r>
            <a:r>
              <a:rPr lang="en-US" altLang="ko-KR" sz="1600" dirty="0"/>
              <a:t>LED </a:t>
            </a:r>
            <a:r>
              <a:rPr lang="ko-KR" altLang="en-US" sz="1600" dirty="0"/>
              <a:t>빛을 조절하여 인삼 성분 조절이 가능하고</a:t>
            </a:r>
            <a:r>
              <a:rPr lang="en-US" altLang="ko-KR" sz="1600" dirty="0"/>
              <a:t>, </a:t>
            </a:r>
            <a:r>
              <a:rPr lang="ko-KR" altLang="en-US" sz="1600" dirty="0"/>
              <a:t>새싹 인삼은 뿌리</a:t>
            </a:r>
            <a:r>
              <a:rPr lang="en-US" altLang="ko-KR" sz="1600" dirty="0"/>
              <a:t>, </a:t>
            </a:r>
            <a:r>
              <a:rPr lang="ko-KR" altLang="en-US" sz="1600" dirty="0"/>
              <a:t>잎</a:t>
            </a:r>
            <a:r>
              <a:rPr lang="en-US" altLang="ko-KR" sz="1600" dirty="0"/>
              <a:t>, </a:t>
            </a:r>
            <a:r>
              <a:rPr lang="ko-KR" altLang="en-US" sz="1600" dirty="0"/>
              <a:t>줄기 전체를 먹을 수 있어 지금까지 약용으로만 인식되어 소비의 대중화가 어려웠던 삼을 다양한 용도로 청정수삼 및 쌈 채소로 활용이 가능함</a:t>
            </a:r>
          </a:p>
          <a:p>
            <a:r>
              <a:rPr lang="en-US" altLang="ko-KR" sz="1600" dirty="0"/>
              <a:t>․ </a:t>
            </a:r>
            <a:r>
              <a:rPr lang="ko-KR" altLang="en-US" sz="1600" dirty="0"/>
              <a:t>보통 새싹 인삼은 인삼을 </a:t>
            </a:r>
            <a:r>
              <a:rPr lang="en-US" altLang="ko-KR" sz="1600" dirty="0"/>
              <a:t>50</a:t>
            </a:r>
            <a:r>
              <a:rPr lang="ko-KR" altLang="en-US" sz="1600" dirty="0"/>
              <a:t>일 이내로 키워 싹을 틔운 인삼으로</a:t>
            </a:r>
            <a:r>
              <a:rPr lang="en-US" altLang="ko-KR" sz="1600" dirty="0"/>
              <a:t>, </a:t>
            </a:r>
            <a:r>
              <a:rPr lang="ko-KR" altLang="en-US" sz="1600" dirty="0"/>
              <a:t>보통 우리가 먹는 인삼은 뿌리를 먹는데 반해</a:t>
            </a:r>
            <a:r>
              <a:rPr lang="en-US" altLang="ko-KR" sz="1600" dirty="0"/>
              <a:t>, </a:t>
            </a:r>
            <a:r>
              <a:rPr lang="ko-KR" altLang="en-US" sz="1600" dirty="0"/>
              <a:t>새싹 인삼은 잎</a:t>
            </a:r>
            <a:r>
              <a:rPr lang="en-US" altLang="ko-KR" sz="1600" dirty="0"/>
              <a:t>, </a:t>
            </a:r>
            <a:r>
              <a:rPr lang="ko-KR" altLang="en-US" sz="1600" dirty="0"/>
              <a:t>줄기</a:t>
            </a:r>
            <a:r>
              <a:rPr lang="en-US" altLang="ko-KR" sz="1600" dirty="0"/>
              <a:t>, </a:t>
            </a:r>
            <a:r>
              <a:rPr lang="ko-KR" altLang="en-US" sz="1600" dirty="0"/>
              <a:t>뿌리를 모두 먹음</a:t>
            </a:r>
          </a:p>
          <a:p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98A8D200-9782-4690-9D28-9198AE6C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4293096"/>
            <a:ext cx="3758753" cy="1707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D743F61-D21F-4FEB-97C5-E99A7F42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74" y="4306247"/>
            <a:ext cx="3398713" cy="16538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49A3501-6DF0-45BB-83BB-BE8E8B23939F}"/>
              </a:ext>
            </a:extLst>
          </p:cNvPr>
          <p:cNvSpPr txBox="1"/>
          <p:nvPr/>
        </p:nvSpPr>
        <p:spPr>
          <a:xfrm>
            <a:off x="3059832" y="6059698"/>
            <a:ext cx="3939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농업법인 </a:t>
            </a:r>
            <a:r>
              <a:rPr lang="ko-KR" altLang="en-US" sz="1600" dirty="0" err="1"/>
              <a:t>새터와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로뎀기술</a:t>
            </a:r>
            <a:r>
              <a:rPr lang="ko-KR" altLang="en-US" sz="1600" dirty="0"/>
              <a:t> 협약서</a:t>
            </a:r>
          </a:p>
        </p:txBody>
      </p:sp>
    </p:spTree>
  </p:cSld>
  <p:clrMapOvr>
    <a:masterClrMapping/>
  </p:clrMapOvr>
  <p:transition>
    <p:wipe dir="r"/>
  </p:transition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3. </a:t>
            </a:r>
            <a:r>
              <a:rPr lang="ko-KR" altLang="en-US"/>
              <a:t>기술개발 과제의 최종 결과</a:t>
            </a:r>
            <a:r>
              <a:rPr lang="en-US" altLang="ko-KR"/>
              <a:t>(3/3)</a:t>
            </a:r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>
            <a:normAutofit fontScale="71420" lnSpcReduction="0"/>
          </a:bodyPr>
          <a:lstStyle/>
          <a:p>
            <a:pPr lvl="0">
              <a:defRPr lang="ko-KR" altLang="en-US"/>
            </a:pPr>
            <a:r>
              <a:rPr lang="en-US" altLang="ko-KR"/>
              <a:t>12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99042" y="1142984"/>
            <a:ext cx="8704958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>
            <a:normAutofit lnSpcReduction="0"/>
          </a:bodyPr>
          <a:lstStyle/>
          <a:p>
            <a:pPr marL="0" indent="0" algn="l" defTabSz="91440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HY견고딕"/>
                <a:ea typeface="HY견고딕"/>
              </a:rPr>
              <a:t>마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.  </a:t>
            </a:r>
            <a:r>
              <a:rPr lang="ko-KR" altLang="en-US" b="0" i="0">
                <a:solidFill>
                  <a:schemeClr val="tx1"/>
                </a:solidFill>
                <a:latin typeface="HY견고딕"/>
                <a:ea typeface="HY견고딕"/>
              </a:rPr>
              <a:t>기술 개발의 실현 가능성 </a:t>
            </a:r>
            <a:r>
              <a:rPr lang="en-US" altLang="ko-KR" b="0" i="0">
                <a:solidFill>
                  <a:schemeClr val="tx1"/>
                </a:solidFill>
                <a:latin typeface="HY견고딕"/>
                <a:ea typeface="HY견고딕"/>
              </a:rPr>
              <a:t> </a:t>
            </a:r>
            <a:endParaRPr lang="ko-KR" altLang="en-US" b="0" i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916" y="2250265"/>
            <a:ext cx="3549887" cy="308865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23360" y="2344691"/>
            <a:ext cx="3974777" cy="29942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5536" y="5650511"/>
            <a:ext cx="3939051" cy="338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/>
              <a:t>특허 출원</a:t>
            </a:r>
            <a:endParaRPr lang="ko-KR" alt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4929899" y="5557576"/>
            <a:ext cx="3939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/>
              <a:t>농업법인 새터와 로뎀기술 협약서</a:t>
            </a:r>
            <a:endParaRPr lang="ko-KR" altLang="en-US" sz="16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그 외 </a:t>
            </a:r>
            <a:r>
              <a:rPr lang="ko-KR" altLang="en-US"/>
              <a:t>실적 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00314" y="6356176"/>
            <a:ext cx="1759927" cy="457200"/>
          </a:xfrm>
        </p:spPr>
        <p:txBody>
          <a:bodyPr/>
          <a:lstStyle/>
          <a:p>
            <a:r>
              <a:rPr lang="en-US" altLang="ko-KR" dirty="0"/>
              <a:t>13</a:t>
            </a: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43"/>
          <p:cNvSpPr>
            <a:spLocks noChangeArrowheads="1"/>
          </p:cNvSpPr>
          <p:nvPr/>
        </p:nvSpPr>
        <p:spPr bwMode="auto">
          <a:xfrm>
            <a:off x="294806" y="2277739"/>
            <a:ext cx="8568952" cy="785818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B8CBEE"/>
              </a:gs>
              <a:gs pos="100000">
                <a:srgbClr val="B8CBEE">
                  <a:gamma/>
                  <a:tint val="4000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/>
              <a:t>식물생장 </a:t>
            </a:r>
            <a:r>
              <a:rPr lang="en-US" altLang="ko-KR"/>
              <a:t>LED</a:t>
            </a:r>
            <a:r>
              <a:rPr lang="ko-KR" altLang="en-US"/>
              <a:t>를 이용한 새싹 인삼 재배에 특화된 스마트팜 제어장치개발</a:t>
            </a:r>
            <a:endParaRPr lang="ko-KR" altLang="en-US" b="1" dirty="0"/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648073" y="1229101"/>
            <a:ext cx="7894793" cy="69970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CC99">
                  <a:gamma/>
                  <a:tint val="43529"/>
                  <a:invGamma/>
                </a:srgbClr>
              </a:gs>
              <a:gs pos="100000">
                <a:srgbClr val="FFCC99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0" bIns="0" anchor="ctr"/>
          <a:lstStyle/>
          <a:p>
            <a:pPr algn="ctr"/>
            <a:endParaRPr lang="ko-KR" altLang="ko-KR" sz="1000" b="1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5" name="AutoShape 47"/>
          <p:cNvSpPr>
            <a:spLocks noChangeArrowheads="1"/>
          </p:cNvSpPr>
          <p:nvPr/>
        </p:nvSpPr>
        <p:spPr bwMode="auto">
          <a:xfrm>
            <a:off x="766002" y="1488131"/>
            <a:ext cx="7643595" cy="65498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ko-KR" altLang="en-US" b="1" dirty="0"/>
              <a:t>혜화 </a:t>
            </a:r>
            <a:r>
              <a:rPr lang="en-US" altLang="ko-KR" b="1" dirty="0"/>
              <a:t>All-set </a:t>
            </a:r>
            <a:r>
              <a:rPr lang="ko-KR" altLang="en-US" b="1" dirty="0"/>
              <a:t>산학공동개발 사업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기술 개발</a:t>
            </a:r>
            <a:r>
              <a:rPr lang="en-US" altLang="ko-KR" b="1" dirty="0"/>
              <a:t>, </a:t>
            </a:r>
            <a:r>
              <a:rPr lang="ko-KR" altLang="en-US" b="1" dirty="0"/>
              <a:t>인력양성</a:t>
            </a:r>
            <a:r>
              <a:rPr lang="en-US" altLang="ko-KR" b="1" dirty="0"/>
              <a:t>, </a:t>
            </a:r>
            <a:r>
              <a:rPr lang="ko-KR" altLang="en-US" b="1" dirty="0"/>
              <a:t>산학협력</a:t>
            </a:r>
            <a:r>
              <a:rPr lang="en-US" altLang="ko-KR" b="1" dirty="0"/>
              <a:t>, </a:t>
            </a:r>
            <a:r>
              <a:rPr lang="ko-KR" altLang="en-US" b="1" dirty="0"/>
              <a:t>상품화 지원</a:t>
            </a:r>
            <a:r>
              <a:rPr lang="en-US" altLang="ko-KR" b="1" dirty="0"/>
              <a:t>)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107504" y="3078080"/>
            <a:ext cx="1728192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/>
              <a:t>기술지원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124092" y="3609846"/>
            <a:ext cx="1711604" cy="1747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dirty="0"/>
              <a:t>대학과 </a:t>
            </a:r>
            <a:r>
              <a:rPr lang="ko-KR" altLang="en-US" sz="1600" dirty="0" err="1"/>
              <a:t>효율적연구</a:t>
            </a:r>
            <a:endParaRPr lang="en-US" altLang="ko-KR" sz="1600" dirty="0"/>
          </a:p>
          <a:p>
            <a:pPr algn="ctr"/>
            <a:r>
              <a:rPr lang="ko-KR" altLang="en-US" sz="1600" dirty="0"/>
              <a:t>기술문서</a:t>
            </a:r>
            <a:endParaRPr lang="en-US" altLang="ko-KR" sz="1600" dirty="0"/>
          </a:p>
          <a:p>
            <a:pPr algn="ctr"/>
            <a:r>
              <a:rPr lang="ko-KR" altLang="en-US" sz="1600" dirty="0"/>
              <a:t>특허 </a:t>
            </a:r>
            <a:r>
              <a:rPr lang="en-US" altLang="ko-KR" sz="1600" dirty="0"/>
              <a:t>1</a:t>
            </a:r>
            <a:r>
              <a:rPr lang="ko-KR" altLang="en-US" sz="1600" dirty="0"/>
              <a:t>건</a:t>
            </a:r>
            <a:endParaRPr lang="en-US" altLang="ko-KR" sz="1600" dirty="0"/>
          </a:p>
        </p:txBody>
      </p:sp>
      <p:sp>
        <p:nvSpPr>
          <p:cNvPr id="19" name="직사각형 18"/>
          <p:cNvSpPr/>
          <p:nvPr/>
        </p:nvSpPr>
        <p:spPr bwMode="auto">
          <a:xfrm>
            <a:off x="1907704" y="3078080"/>
            <a:ext cx="1728192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/>
              <a:t>소규모과제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1893849" y="3609846"/>
            <a:ext cx="1711604" cy="1747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dirty="0" err="1"/>
              <a:t>소과제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건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3707904" y="3078080"/>
            <a:ext cx="1728192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/>
              <a:t>상호협력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 bwMode="auto">
          <a:xfrm>
            <a:off x="3696782" y="3609846"/>
            <a:ext cx="1711604" cy="1747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dirty="0" err="1"/>
              <a:t>농업법인새터</a:t>
            </a:r>
            <a:endParaRPr lang="en-US" altLang="ko-KR" sz="1600" dirty="0"/>
          </a:p>
          <a:p>
            <a:pPr algn="ctr"/>
            <a:r>
              <a:rPr lang="ko-KR" altLang="en-US" sz="1600" dirty="0"/>
              <a:t>협약 </a:t>
            </a:r>
            <a:r>
              <a:rPr lang="en-US" altLang="ko-KR" sz="1600" dirty="0"/>
              <a:t>1</a:t>
            </a:r>
            <a:r>
              <a:rPr lang="ko-KR" altLang="en-US" sz="1600" dirty="0"/>
              <a:t>건</a:t>
            </a:r>
            <a:endParaRPr lang="en-US" altLang="ko-KR" sz="1600" dirty="0"/>
          </a:p>
          <a:p>
            <a:pPr algn="ctr"/>
            <a:endParaRPr lang="en-US" altLang="ko-KR" sz="1600" dirty="0"/>
          </a:p>
        </p:txBody>
      </p:sp>
      <p:sp>
        <p:nvSpPr>
          <p:cNvPr id="23" name="직사각형 22"/>
          <p:cNvSpPr/>
          <p:nvPr/>
        </p:nvSpPr>
        <p:spPr bwMode="auto">
          <a:xfrm>
            <a:off x="5508104" y="3078080"/>
            <a:ext cx="1728192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/>
              <a:t>인턴쉽</a:t>
            </a:r>
            <a:endParaRPr lang="en-US" altLang="ko-KR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5496982" y="3609846"/>
            <a:ext cx="1711604" cy="1747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명</a:t>
            </a:r>
            <a:endParaRPr lang="en-US" altLang="ko-KR" sz="1600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7319426" y="3078080"/>
            <a:ext cx="1728192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err="1"/>
              <a:t>한이음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 bwMode="auto">
          <a:xfrm>
            <a:off x="7308304" y="3609846"/>
            <a:ext cx="1711604" cy="1747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600" dirty="0"/>
              <a:t>4</a:t>
            </a:r>
            <a:r>
              <a:rPr lang="ko-KR" altLang="en-US" sz="1600" dirty="0"/>
              <a:t>학년 멘토링</a:t>
            </a:r>
            <a:endParaRPr lang="en-US" altLang="ko-KR" sz="1600" dirty="0"/>
          </a:p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건</a:t>
            </a:r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(1/7)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2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01576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가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배경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0601" y="1700808"/>
            <a:ext cx="8715436" cy="17162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 smtClean="0"/>
              <a:t>-</a:t>
            </a:r>
            <a:endParaRPr lang="en-US" altLang="ko-KR" sz="1600" b="1" u="sng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(2/7)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851920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3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052736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나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필요성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4282" y="1556792"/>
            <a:ext cx="8715436" cy="20882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dirty="0"/>
          </a:p>
          <a:p>
            <a:r>
              <a:rPr lang="en-US" altLang="ko-KR" sz="1600" dirty="0" smtClean="0"/>
              <a:t>-</a:t>
            </a:r>
            <a:endParaRPr lang="ko-KR" altLang="en-US" sz="1600" dirty="0"/>
          </a:p>
          <a:p>
            <a:endParaRPr lang="ko-KR" altLang="en-US" sz="16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(3/7)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4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다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필요성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286444" y="2564904"/>
            <a:ext cx="3637068" cy="24340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식물 생장 등 </a:t>
            </a:r>
            <a:r>
              <a:rPr lang="en-US" altLang="ko-KR" sz="1600" dirty="0"/>
              <a:t>(lights) </a:t>
            </a:r>
            <a:r>
              <a:rPr lang="ko-KR" altLang="en-US" sz="1600" dirty="0"/>
              <a:t>수 </a:t>
            </a:r>
            <a:r>
              <a:rPr lang="en-US" altLang="ko-KR" sz="1600" dirty="0"/>
              <a:t>200</a:t>
            </a:r>
            <a:r>
              <a:rPr lang="ko-KR" altLang="en-US" sz="1600" dirty="0"/>
              <a:t>개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인삼 종묘 </a:t>
            </a:r>
            <a:r>
              <a:rPr lang="ko-KR" altLang="en-US" sz="1600" dirty="0" err="1"/>
              <a:t>트레이</a:t>
            </a:r>
            <a:r>
              <a:rPr lang="ko-KR" altLang="en-US" sz="1600" dirty="0"/>
              <a:t> </a:t>
            </a:r>
            <a:r>
              <a:rPr lang="en-US" altLang="ko-KR" sz="1600" dirty="0"/>
              <a:t>80</a:t>
            </a:r>
            <a:r>
              <a:rPr lang="ko-KR" altLang="en-US" sz="1600" dirty="0"/>
              <a:t>개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적정 식물 생장을 이용한 환경 조절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환풍기 제어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전원 릴레이 패널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메인보드 패널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모니터링 기능</a:t>
            </a:r>
          </a:p>
          <a:p>
            <a:pPr>
              <a:buFontTx/>
              <a:buChar char="-"/>
            </a:pPr>
            <a:endParaRPr lang="en-US" altLang="ko-KR" sz="1600" b="1" dirty="0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(4/7)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185267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라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목표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4282" y="1643050"/>
            <a:ext cx="8715436" cy="17859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 </a:t>
            </a:r>
            <a:r>
              <a:rPr lang="ko-KR" altLang="en-US" sz="1600" dirty="0" err="1"/>
              <a:t>본코로나로</a:t>
            </a:r>
            <a:r>
              <a:rPr lang="ko-KR" altLang="en-US" sz="1600" dirty="0"/>
              <a:t> 인해 건강에 대한 관심이 높아지고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현재 인삼 농사를 스마트 팜 기술로 수경재배 되고 있으나</a:t>
            </a:r>
            <a:r>
              <a:rPr lang="en-US" altLang="ko-KR" sz="1600" dirty="0"/>
              <a:t>, </a:t>
            </a:r>
            <a:r>
              <a:rPr lang="ko-KR" altLang="en-US" sz="1600" dirty="0"/>
              <a:t>씨앗부터 키우기는 시간과 비용이 많이 든다</a:t>
            </a:r>
            <a:r>
              <a:rPr lang="en-US" altLang="ko-KR" sz="1600" dirty="0"/>
              <a:t>. </a:t>
            </a:r>
            <a:r>
              <a:rPr lang="ko-KR" altLang="en-US" sz="1600" dirty="0"/>
              <a:t>제안하는 사업화는 인삼의 종묘를 </a:t>
            </a:r>
            <a:r>
              <a:rPr lang="ko-KR" altLang="en-US" sz="1600" dirty="0" err="1"/>
              <a:t>상토로</a:t>
            </a:r>
            <a:r>
              <a:rPr lang="ko-KR" altLang="en-US" sz="1600" dirty="0"/>
              <a:t> 새싹으로 틔워서 판매하는 기법으로 생장에 필요한 영양</a:t>
            </a:r>
            <a:r>
              <a:rPr lang="en-US" altLang="ko-KR" sz="1600" dirty="0"/>
              <a:t>, </a:t>
            </a:r>
            <a:r>
              <a:rPr lang="ko-KR" altLang="en-US" sz="1600" dirty="0"/>
              <a:t>수분</a:t>
            </a:r>
            <a:r>
              <a:rPr lang="en-US" altLang="ko-KR" sz="1600" dirty="0"/>
              <a:t>, </a:t>
            </a:r>
            <a:r>
              <a:rPr lang="ko-KR" altLang="en-US" sz="1600" dirty="0"/>
              <a:t>생장 온도 조절하는 장치로써 제품의 출하와 기간을 단축시키는 방법으로 식물생장 </a:t>
            </a:r>
            <a:r>
              <a:rPr lang="en-US" altLang="ko-KR" sz="1600" dirty="0"/>
              <a:t>LED</a:t>
            </a:r>
            <a:r>
              <a:rPr lang="ko-KR" altLang="en-US" sz="1600" dirty="0"/>
              <a:t>와 인삼재배를 위한 소형화 스마트 팜 제어장치 개발을 목표로 한다</a:t>
            </a:r>
            <a:r>
              <a:rPr lang="en-US" altLang="ko-KR" sz="1600" dirty="0"/>
              <a:t>. </a:t>
            </a:r>
            <a:endParaRPr lang="en-US" altLang="ko-KR" sz="1600" b="1" u="sng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195736" y="3501008"/>
            <a:ext cx="51498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가</a:t>
            </a:r>
            <a:r>
              <a:rPr lang="en-US" altLang="ko-KR" dirty="0"/>
              <a:t>. </a:t>
            </a:r>
            <a:r>
              <a:rPr lang="ko-KR" altLang="en-US" dirty="0"/>
              <a:t>스마트 팜 제어기</a:t>
            </a:r>
          </a:p>
          <a:p>
            <a:r>
              <a:rPr lang="en-US" altLang="ko-KR" dirty="0"/>
              <a:t> . </a:t>
            </a:r>
            <a:r>
              <a:rPr lang="ko-KR" altLang="en-US" dirty="0"/>
              <a:t>식물생장 </a:t>
            </a:r>
            <a:r>
              <a:rPr lang="en-US" altLang="ko-KR" dirty="0"/>
              <a:t>LED </a:t>
            </a:r>
            <a:r>
              <a:rPr lang="ko-KR" altLang="en-US" dirty="0" err="1"/>
              <a:t>광출력</a:t>
            </a:r>
            <a:r>
              <a:rPr lang="ko-KR" altLang="en-US" dirty="0"/>
              <a:t> </a:t>
            </a:r>
            <a:r>
              <a:rPr lang="en-US" altLang="ko-KR" dirty="0"/>
              <a:t>(380-780nm/2500k)</a:t>
            </a:r>
            <a:endParaRPr lang="ko-KR" altLang="en-US" dirty="0"/>
          </a:p>
          <a:p>
            <a:r>
              <a:rPr lang="en-US" altLang="ko-KR" dirty="0"/>
              <a:t> . </a:t>
            </a:r>
            <a:r>
              <a:rPr lang="ko-KR" altLang="en-US" dirty="0"/>
              <a:t>스마트 팜 하드웨어 </a:t>
            </a:r>
            <a:r>
              <a:rPr lang="en-US" altLang="ko-KR" dirty="0"/>
              <a:t>PCB </a:t>
            </a:r>
            <a:r>
              <a:rPr lang="ko-KR" altLang="en-US" dirty="0"/>
              <a:t>설계 및 제작 </a:t>
            </a:r>
            <a:r>
              <a:rPr lang="en-US" altLang="ko-KR" dirty="0"/>
              <a:t>(2</a:t>
            </a:r>
            <a:r>
              <a:rPr lang="ko-KR" altLang="en-US" dirty="0"/>
              <a:t>종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 . 1:1 WIFI </a:t>
            </a:r>
            <a:r>
              <a:rPr lang="ko-KR" altLang="en-US" dirty="0"/>
              <a:t>통신 </a:t>
            </a:r>
            <a:r>
              <a:rPr lang="en-US" altLang="ko-KR" dirty="0"/>
              <a:t>ESP8266</a:t>
            </a:r>
            <a:endParaRPr lang="ko-KR" altLang="en-US" dirty="0"/>
          </a:p>
          <a:p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전원 제어 </a:t>
            </a:r>
            <a:r>
              <a:rPr lang="ko-KR" altLang="en-US" dirty="0" err="1"/>
              <a:t>릴레이부</a:t>
            </a:r>
            <a:endParaRPr lang="ko-KR" altLang="en-US" dirty="0"/>
          </a:p>
          <a:p>
            <a:r>
              <a:rPr lang="en-US" altLang="ko-KR" dirty="0"/>
              <a:t> . </a:t>
            </a:r>
            <a:r>
              <a:rPr lang="ko-KR" altLang="en-US" dirty="0"/>
              <a:t>새싹 인삼 </a:t>
            </a:r>
            <a:r>
              <a:rPr lang="ko-KR" altLang="en-US" dirty="0" err="1"/>
              <a:t>스마트팜</a:t>
            </a:r>
            <a:r>
              <a:rPr lang="ko-KR" altLang="en-US" dirty="0"/>
              <a:t> </a:t>
            </a:r>
            <a:r>
              <a:rPr lang="ko-KR" altLang="en-US" dirty="0" err="1"/>
              <a:t>펌웨어</a:t>
            </a:r>
            <a:endParaRPr lang="ko-KR" altLang="en-US" dirty="0"/>
          </a:p>
          <a:p>
            <a:r>
              <a:rPr lang="en-US" altLang="ko-KR" dirty="0"/>
              <a:t> . </a:t>
            </a:r>
            <a:r>
              <a:rPr lang="ko-KR" altLang="en-US" dirty="0"/>
              <a:t>온도 </a:t>
            </a:r>
            <a:r>
              <a:rPr lang="en-US" altLang="ko-KR" dirty="0"/>
              <a:t>30</a:t>
            </a:r>
            <a:r>
              <a:rPr lang="ko-KR" altLang="en-US" dirty="0"/>
              <a:t>도 </a:t>
            </a:r>
            <a:r>
              <a:rPr lang="en-US" altLang="ko-KR" dirty="0"/>
              <a:t>(</a:t>
            </a:r>
            <a:r>
              <a:rPr lang="ko-KR" altLang="en-US" dirty="0"/>
              <a:t>상부</a:t>
            </a:r>
            <a:r>
              <a:rPr lang="en-US" altLang="ko-KR" dirty="0"/>
              <a:t>/</a:t>
            </a:r>
            <a:r>
              <a:rPr lang="ko-KR" altLang="en-US" dirty="0"/>
              <a:t>하부</a:t>
            </a:r>
            <a:r>
              <a:rPr lang="en-US" altLang="ko-KR" dirty="0"/>
              <a:t>/</a:t>
            </a:r>
            <a:r>
              <a:rPr lang="ko-KR" altLang="en-US" dirty="0"/>
              <a:t>중부</a:t>
            </a:r>
            <a:r>
              <a:rPr lang="en-US" altLang="ko-KR" dirty="0"/>
              <a:t>) </a:t>
            </a:r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</a:p>
          <a:p>
            <a:r>
              <a:rPr lang="en-US" altLang="ko-KR" dirty="0"/>
              <a:t> . </a:t>
            </a:r>
            <a:r>
              <a:rPr lang="ko-KR" altLang="en-US" dirty="0"/>
              <a:t>환풍기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 . </a:t>
            </a:r>
            <a:r>
              <a:rPr lang="ko-KR" altLang="en-US" dirty="0"/>
              <a:t>식물생장</a:t>
            </a:r>
            <a:r>
              <a:rPr lang="en-US" altLang="ko-KR" dirty="0"/>
              <a:t>LED </a:t>
            </a:r>
            <a:endParaRPr lang="ko-KR" altLang="en-US" dirty="0"/>
          </a:p>
          <a:p>
            <a:r>
              <a:rPr lang="en-US" altLang="ko-KR" dirty="0"/>
              <a:t> . </a:t>
            </a:r>
            <a:r>
              <a:rPr lang="ko-KR" altLang="en-US" dirty="0" err="1"/>
              <a:t>물공급</a:t>
            </a:r>
            <a:r>
              <a:rPr lang="ko-KR" altLang="en-US" dirty="0"/>
              <a:t> </a:t>
            </a:r>
            <a:r>
              <a:rPr lang="ko-KR" altLang="en-US" dirty="0" err="1"/>
              <a:t>솔노레이드</a:t>
            </a:r>
            <a:r>
              <a:rPr lang="ko-KR" altLang="en-US" dirty="0"/>
              <a:t> 밸브</a:t>
            </a:r>
          </a:p>
        </p:txBody>
      </p:sp>
      <p:sp>
        <p:nvSpPr>
          <p:cNvPr id="30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5</a:t>
            </a:r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(5/7)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마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범위 및 방법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723435" y="1648449"/>
            <a:ext cx="154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식물공장외부</a:t>
            </a:r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754293" y="1650286"/>
            <a:ext cx="154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식물공장내부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67862" y="4026550"/>
            <a:ext cx="154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전원공급장치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7403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 개발 과제의 최종 결과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9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기술 개발 단계별 과정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6BD8B24-7469-4072-8FEC-0036C2FF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646281"/>
            <a:ext cx="3816424" cy="237172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="" xmlns:a16="http://schemas.microsoft.com/office/drawing/2014/main" id="{672E687F-79EA-44EB-83E6-DF0DF4FF019D}"/>
              </a:ext>
            </a:extLst>
          </p:cNvPr>
          <p:cNvSpPr/>
          <p:nvPr/>
        </p:nvSpPr>
        <p:spPr bwMode="auto">
          <a:xfrm>
            <a:off x="4176210" y="2654014"/>
            <a:ext cx="540059" cy="72008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="" xmlns:a16="http://schemas.microsoft.com/office/drawing/2014/main" id="{8CB329A5-0B59-4570-85EF-41F6DE7B7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839302"/>
            <a:ext cx="3312369" cy="211078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화살표: 오른쪽 20">
            <a:extLst>
              <a:ext uri="{FF2B5EF4-FFF2-40B4-BE49-F238E27FC236}">
                <a16:creationId xmlns="" xmlns:a16="http://schemas.microsoft.com/office/drawing/2014/main" id="{59DCE3D8-FC89-4511-A2B8-8A1178F08918}"/>
              </a:ext>
            </a:extLst>
          </p:cNvPr>
          <p:cNvSpPr/>
          <p:nvPr/>
        </p:nvSpPr>
        <p:spPr bwMode="auto">
          <a:xfrm rot="8663101">
            <a:off x="4111937" y="3737504"/>
            <a:ext cx="540059" cy="72008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="" xmlns:a16="http://schemas.microsoft.com/office/drawing/2014/main" id="{2F262C91-5E4F-420F-8B44-6DE8B8C8F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185875"/>
            <a:ext cx="3384376" cy="21107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화살표: 오른쪽 22">
            <a:extLst>
              <a:ext uri="{FF2B5EF4-FFF2-40B4-BE49-F238E27FC236}">
                <a16:creationId xmlns="" xmlns:a16="http://schemas.microsoft.com/office/drawing/2014/main" id="{6FD76161-E84C-4BDC-B409-5ED6B7B32DE5}"/>
              </a:ext>
            </a:extLst>
          </p:cNvPr>
          <p:cNvSpPr/>
          <p:nvPr/>
        </p:nvSpPr>
        <p:spPr bwMode="auto">
          <a:xfrm>
            <a:off x="4271092" y="4881226"/>
            <a:ext cx="540059" cy="72008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="" xmlns:a16="http://schemas.microsoft.com/office/drawing/2014/main" id="{A07605C8-1D96-42BE-AED9-EE48F18D6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173" y="4185875"/>
            <a:ext cx="2016224" cy="211078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>
    <p:wipe dir="r"/>
  </p:transition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기본 디자인">
  <a:themeElements>
    <a:clrScheme name="보자기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a0c435"/>
      </a:accent1>
      <a:accent2>
        <a:srgbClr val="f29f26"/>
      </a:accent2>
      <a:accent3>
        <a:srgbClr val="08bbdb"/>
      </a:accent3>
      <a:accent4>
        <a:srgbClr val="687cdd"/>
      </a:accent4>
      <a:accent5>
        <a:srgbClr val="28c874"/>
      </a:accent5>
      <a:accent6>
        <a:srgbClr val="e47963"/>
      </a:accent6>
      <a:hlink>
        <a:srgbClr val="64c143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debd"/>
        </a:solidFill>
        <a:ln w="9525" cap="flat" cmpd="sng" algn="ctr">
          <a:solidFill>
            <a:srgbClr val="ff9900"/>
          </a:solidFill>
          <a:prstDash val="solid"/>
          <a:round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None/>
          <a:defRPr kumimoji="1" lang="ko-KR" altLang="en-US" sz="1100" b="0" i="0" u="none" strike="noStrike" cap="none" normalizeH="0" baseline="0" smtClean="0">
            <a:solidFill>
              <a:schemeClr val="tx1"/>
            </a:solidFill>
            <a:latin typeface="HY견고딕"/>
            <a:ea typeface="HY견고딕"/>
          </a:defRPr>
        </a:defPPr>
      </a:lstStyle>
    </a:spDef>
    <a:lnDef>
      <a:spPr>
        <a:solidFill>
          <a:srgbClr val="ffdebd"/>
        </a:solidFill>
        <a:ln w="9525" cap="flat" cmpd="sng" algn="ctr">
          <a:solidFill>
            <a:srgbClr val="ff9900"/>
          </a:solidFill>
          <a:prstDash val="solid"/>
          <a:round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None/>
          <a:defRPr kumimoji="1" lang="ko-KR" altLang="en-US" sz="1100" b="0" i="0" u="none" strike="noStrike" cap="none" normalizeH="0" baseline="0" smtClean="0">
            <a:solidFill>
              <a:schemeClr val="tx1"/>
            </a:solidFill>
            <a:latin typeface="HY견고딕"/>
            <a:ea typeface="HY견고딕"/>
          </a:defRPr>
        </a:defPPr>
      </a:lst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SeGyeSMT</ep:Company>
  <ep:Words>936</ep:Words>
  <ep:PresentationFormat>On-screen Show (4:3)</ep:PresentationFormat>
  <ep:Paragraphs>232</ep:Paragraphs>
  <ep:Slides>33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1_기본 디자인</vt:lpstr>
      <vt:lpstr>노후</vt:lpstr>
      <vt:lpstr>슬라이드 2</vt:lpstr>
      <vt:lpstr>1. 회사소개 (1/2)</vt:lpstr>
      <vt:lpstr>2. 기술 개발 과제의 목표 및 필요성(1/7)</vt:lpstr>
      <vt:lpstr>2. 기술 개발 과제의 목표 및 필요성(2/7)</vt:lpstr>
      <vt:lpstr>2. 기술 개발 과제의 목표 및 필요성(3/7)</vt:lpstr>
      <vt:lpstr>2. 기술 개발 과제의 목표 및 필요성(4/7)</vt:lpstr>
      <vt:lpstr>2. 기술 개발 과제의 목표 및 필요성(5/7)</vt:lpstr>
      <vt:lpstr>3. 기술 개발 과제의 최종 결과(1/4)</vt:lpstr>
      <vt:lpstr>2. 기술 개발 과제의 결과 류환규</vt:lpstr>
      <vt:lpstr>2. 기술 개발 과제의 결과 박동민</vt:lpstr>
      <vt:lpstr>2. 기술 개발 과제의 결과 박동민</vt:lpstr>
      <vt:lpstr>2. 기술 개발 과제의 결과 박동민</vt:lpstr>
      <vt:lpstr>2. 기술 개발 과제의 결과 박동민</vt:lpstr>
      <vt:lpstr>2. 기술 개발 과제의 결과 박동민</vt:lpstr>
      <vt:lpstr>2. 기술 개발 과제의 결과 장상균</vt:lpstr>
      <vt:lpstr>2. 기술 개발 과제의 결과 장상균</vt:lpstr>
      <vt:lpstr>2. 기술 개발 과제의 결과 장상균</vt:lpstr>
      <vt:lpstr>2. 기술 개발 과제의 결과 장상균</vt:lpstr>
      <vt:lpstr>2. 기술 개발 과제의 결과 장상균</vt:lpstr>
      <vt:lpstr>2. 기술 개발 과제의 결과 장상균</vt:lpstr>
      <vt:lpstr>2. 기술 개발 과제의 결과 장상균</vt:lpstr>
      <vt:lpstr>2. 기술 개발 과제의 결과</vt:lpstr>
      <vt:lpstr>2. 기술 개발 과제의 결과</vt:lpstr>
      <vt:lpstr>2. 기술 개발 과제의 결과</vt:lpstr>
      <vt:lpstr>2. 기술 개발 과제의 결과</vt:lpstr>
      <vt:lpstr>2. 기술 개발 과제의 결과</vt:lpstr>
      <vt:lpstr>2. 기술 개발 과제의 결과</vt:lpstr>
      <vt:lpstr>2. 기술 개발 과제의 결과</vt:lpstr>
      <vt:lpstr>3. 기술개발 과제의 최종 결과(2/4)</vt:lpstr>
      <vt:lpstr>3. 기술개발 과제의 최종 결과(2/3)</vt:lpstr>
      <vt:lpstr>3. 기술개발 과제의 최종 결과(3/3)</vt:lpstr>
      <vt:lpstr>4. 그 외 실적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2011-07-04T00:28:04.000</dcterms:created>
  <dc:creator>RHG</dc:creator>
  <cp:lastModifiedBy>ohk23</cp:lastModifiedBy>
  <dcterms:modified xsi:type="dcterms:W3CDTF">2021-01-08T12:59:05.997</dcterms:modified>
  <cp:revision>828</cp:revision>
  <dc:title>슬라이드 1</dc:title>
  <cp:version/>
</cp:coreProperties>
</file>